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9" r:id="rId1"/>
  </p:sldMasterIdLst>
  <p:notesMasterIdLst>
    <p:notesMasterId r:id="rId67"/>
  </p:notesMasterIdLst>
  <p:sldIdLst>
    <p:sldId id="315" r:id="rId2"/>
    <p:sldId id="322" r:id="rId3"/>
    <p:sldId id="323" r:id="rId4"/>
    <p:sldId id="324" r:id="rId5"/>
    <p:sldId id="325" r:id="rId6"/>
    <p:sldId id="326" r:id="rId7"/>
    <p:sldId id="327" r:id="rId8"/>
    <p:sldId id="328" r:id="rId9"/>
    <p:sldId id="329" r:id="rId10"/>
    <p:sldId id="330" r:id="rId11"/>
    <p:sldId id="314" r:id="rId12"/>
    <p:sldId id="299" r:id="rId13"/>
    <p:sldId id="259" r:id="rId14"/>
    <p:sldId id="260" r:id="rId15"/>
    <p:sldId id="300" r:id="rId16"/>
    <p:sldId id="261" r:id="rId17"/>
    <p:sldId id="316" r:id="rId18"/>
    <p:sldId id="332" r:id="rId19"/>
    <p:sldId id="333" r:id="rId20"/>
    <p:sldId id="334" r:id="rId21"/>
    <p:sldId id="262" r:id="rId22"/>
    <p:sldId id="263" r:id="rId23"/>
    <p:sldId id="264" r:id="rId24"/>
    <p:sldId id="265" r:id="rId25"/>
    <p:sldId id="309" r:id="rId26"/>
    <p:sldId id="266" r:id="rId27"/>
    <p:sldId id="267" r:id="rId28"/>
    <p:sldId id="268" r:id="rId29"/>
    <p:sldId id="269" r:id="rId30"/>
    <p:sldId id="270" r:id="rId31"/>
    <p:sldId id="274" r:id="rId32"/>
    <p:sldId id="275" r:id="rId33"/>
    <p:sldId id="276" r:id="rId34"/>
    <p:sldId id="301" r:id="rId35"/>
    <p:sldId id="277" r:id="rId36"/>
    <p:sldId id="279" r:id="rId37"/>
    <p:sldId id="280" r:id="rId38"/>
    <p:sldId id="303" r:id="rId39"/>
    <p:sldId id="281" r:id="rId40"/>
    <p:sldId id="282" r:id="rId41"/>
    <p:sldId id="283" r:id="rId42"/>
    <p:sldId id="284" r:id="rId43"/>
    <p:sldId id="285" r:id="rId44"/>
    <p:sldId id="287" r:id="rId45"/>
    <p:sldId id="331" r:id="rId46"/>
    <p:sldId id="288" r:id="rId47"/>
    <p:sldId id="289" r:id="rId48"/>
    <p:sldId id="290" r:id="rId49"/>
    <p:sldId id="291" r:id="rId50"/>
    <p:sldId id="292" r:id="rId51"/>
    <p:sldId id="321" r:id="rId52"/>
    <p:sldId id="293" r:id="rId53"/>
    <p:sldId id="294" r:id="rId54"/>
    <p:sldId id="295" r:id="rId55"/>
    <p:sldId id="308" r:id="rId56"/>
    <p:sldId id="296" r:id="rId57"/>
    <p:sldId id="311" r:id="rId58"/>
    <p:sldId id="298" r:id="rId59"/>
    <p:sldId id="320" r:id="rId60"/>
    <p:sldId id="318" r:id="rId61"/>
    <p:sldId id="319" r:id="rId62"/>
    <p:sldId id="317" r:id="rId63"/>
    <p:sldId id="335" r:id="rId64"/>
    <p:sldId id="312" r:id="rId65"/>
    <p:sldId id="313" r:id="rId66"/>
  </p:sldIdLst>
  <p:sldSz cx="11161713" cy="6858000"/>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090" algn="l" rtl="0" fontAlgn="base">
      <a:spcBef>
        <a:spcPct val="0"/>
      </a:spcBef>
      <a:spcAft>
        <a:spcPct val="0"/>
      </a:spcAft>
      <a:defRPr kern="1200">
        <a:solidFill>
          <a:schemeClr val="tx1"/>
        </a:solidFill>
        <a:latin typeface="Tahoma" pitchFamily="34" charset="0"/>
        <a:ea typeface="+mn-ea"/>
        <a:cs typeface="Arial" charset="0"/>
      </a:defRPr>
    </a:lvl2pPr>
    <a:lvl3pPr marL="914178" algn="l" rtl="0" fontAlgn="base">
      <a:spcBef>
        <a:spcPct val="0"/>
      </a:spcBef>
      <a:spcAft>
        <a:spcPct val="0"/>
      </a:spcAft>
      <a:defRPr kern="1200">
        <a:solidFill>
          <a:schemeClr val="tx1"/>
        </a:solidFill>
        <a:latin typeface="Tahoma" pitchFamily="34" charset="0"/>
        <a:ea typeface="+mn-ea"/>
        <a:cs typeface="Arial" charset="0"/>
      </a:defRPr>
    </a:lvl3pPr>
    <a:lvl4pPr marL="1371269" algn="l" rtl="0" fontAlgn="base">
      <a:spcBef>
        <a:spcPct val="0"/>
      </a:spcBef>
      <a:spcAft>
        <a:spcPct val="0"/>
      </a:spcAft>
      <a:defRPr kern="1200">
        <a:solidFill>
          <a:schemeClr val="tx1"/>
        </a:solidFill>
        <a:latin typeface="Tahoma" pitchFamily="34" charset="0"/>
        <a:ea typeface="+mn-ea"/>
        <a:cs typeface="Arial" charset="0"/>
      </a:defRPr>
    </a:lvl4pPr>
    <a:lvl5pPr marL="1828359" algn="l" rtl="0" fontAlgn="base">
      <a:spcBef>
        <a:spcPct val="0"/>
      </a:spcBef>
      <a:spcAft>
        <a:spcPct val="0"/>
      </a:spcAft>
      <a:defRPr kern="1200">
        <a:solidFill>
          <a:schemeClr val="tx1"/>
        </a:solidFill>
        <a:latin typeface="Tahoma" pitchFamily="34" charset="0"/>
        <a:ea typeface="+mn-ea"/>
        <a:cs typeface="Arial" charset="0"/>
      </a:defRPr>
    </a:lvl5pPr>
    <a:lvl6pPr marL="2285448" algn="l" defTabSz="914178" rtl="0" eaLnBrk="1" latinLnBrk="0" hangingPunct="1">
      <a:defRPr kern="1200">
        <a:solidFill>
          <a:schemeClr val="tx1"/>
        </a:solidFill>
        <a:latin typeface="Tahoma" pitchFamily="34" charset="0"/>
        <a:ea typeface="+mn-ea"/>
        <a:cs typeface="Arial" charset="0"/>
      </a:defRPr>
    </a:lvl6pPr>
    <a:lvl7pPr marL="2742539" algn="l" defTabSz="914178" rtl="0" eaLnBrk="1" latinLnBrk="0" hangingPunct="1">
      <a:defRPr kern="1200">
        <a:solidFill>
          <a:schemeClr val="tx1"/>
        </a:solidFill>
        <a:latin typeface="Tahoma" pitchFamily="34" charset="0"/>
        <a:ea typeface="+mn-ea"/>
        <a:cs typeface="Arial" charset="0"/>
      </a:defRPr>
    </a:lvl7pPr>
    <a:lvl8pPr marL="3199628" algn="l" defTabSz="914178" rtl="0" eaLnBrk="1" latinLnBrk="0" hangingPunct="1">
      <a:defRPr kern="1200">
        <a:solidFill>
          <a:schemeClr val="tx1"/>
        </a:solidFill>
        <a:latin typeface="Tahoma" pitchFamily="34" charset="0"/>
        <a:ea typeface="+mn-ea"/>
        <a:cs typeface="Arial" charset="0"/>
      </a:defRPr>
    </a:lvl8pPr>
    <a:lvl9pPr marL="3656717" algn="l" defTabSz="914178"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542" y="-396"/>
      </p:cViewPr>
      <p:guideLst>
        <p:guide orient="horz" pos="2160"/>
        <p:guide pos="3516"/>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1D53D9-465F-4AC9-9926-72236DAC2FB5}" type="datetimeFigureOut">
              <a:rPr lang="en-US" smtClean="0"/>
              <a:pPr/>
              <a:t>3/9/2020</a:t>
            </a:fld>
            <a:endParaRPr lang="en-US"/>
          </a:p>
        </p:txBody>
      </p:sp>
      <p:sp>
        <p:nvSpPr>
          <p:cNvPr id="4" name="Slide Image Placeholder 3"/>
          <p:cNvSpPr>
            <a:spLocks noGrp="1" noRot="1" noChangeAspect="1"/>
          </p:cNvSpPr>
          <p:nvPr>
            <p:ph type="sldImg" idx="2"/>
          </p:nvPr>
        </p:nvSpPr>
        <p:spPr>
          <a:xfrm>
            <a:off x="639763" y="685800"/>
            <a:ext cx="557847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7CB294-ED6B-42A4-9C57-23294D21DB8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178" rtl="0" eaLnBrk="1" latinLnBrk="0" hangingPunct="1">
      <a:defRPr sz="1300" kern="1200">
        <a:solidFill>
          <a:schemeClr val="tx1"/>
        </a:solidFill>
        <a:latin typeface="+mn-lt"/>
        <a:ea typeface="+mn-ea"/>
        <a:cs typeface="+mn-cs"/>
      </a:defRPr>
    </a:lvl1pPr>
    <a:lvl2pPr marL="457090" algn="l" defTabSz="914178" rtl="0" eaLnBrk="1" latinLnBrk="0" hangingPunct="1">
      <a:defRPr sz="1300" kern="1200">
        <a:solidFill>
          <a:schemeClr val="tx1"/>
        </a:solidFill>
        <a:latin typeface="+mn-lt"/>
        <a:ea typeface="+mn-ea"/>
        <a:cs typeface="+mn-cs"/>
      </a:defRPr>
    </a:lvl2pPr>
    <a:lvl3pPr marL="914178" algn="l" defTabSz="914178" rtl="0" eaLnBrk="1" latinLnBrk="0" hangingPunct="1">
      <a:defRPr sz="1300" kern="1200">
        <a:solidFill>
          <a:schemeClr val="tx1"/>
        </a:solidFill>
        <a:latin typeface="+mn-lt"/>
        <a:ea typeface="+mn-ea"/>
        <a:cs typeface="+mn-cs"/>
      </a:defRPr>
    </a:lvl3pPr>
    <a:lvl4pPr marL="1371269" algn="l" defTabSz="914178" rtl="0" eaLnBrk="1" latinLnBrk="0" hangingPunct="1">
      <a:defRPr sz="1300" kern="1200">
        <a:solidFill>
          <a:schemeClr val="tx1"/>
        </a:solidFill>
        <a:latin typeface="+mn-lt"/>
        <a:ea typeface="+mn-ea"/>
        <a:cs typeface="+mn-cs"/>
      </a:defRPr>
    </a:lvl4pPr>
    <a:lvl5pPr marL="1828359" algn="l" defTabSz="914178" rtl="0" eaLnBrk="1" latinLnBrk="0" hangingPunct="1">
      <a:defRPr sz="1300" kern="1200">
        <a:solidFill>
          <a:schemeClr val="tx1"/>
        </a:solidFill>
        <a:latin typeface="+mn-lt"/>
        <a:ea typeface="+mn-ea"/>
        <a:cs typeface="+mn-cs"/>
      </a:defRPr>
    </a:lvl5pPr>
    <a:lvl6pPr marL="2285448" algn="l" defTabSz="914178" rtl="0" eaLnBrk="1" latinLnBrk="0" hangingPunct="1">
      <a:defRPr sz="1300" kern="1200">
        <a:solidFill>
          <a:schemeClr val="tx1"/>
        </a:solidFill>
        <a:latin typeface="+mn-lt"/>
        <a:ea typeface="+mn-ea"/>
        <a:cs typeface="+mn-cs"/>
      </a:defRPr>
    </a:lvl6pPr>
    <a:lvl7pPr marL="2742539" algn="l" defTabSz="914178" rtl="0" eaLnBrk="1" latinLnBrk="0" hangingPunct="1">
      <a:defRPr sz="1300" kern="1200">
        <a:solidFill>
          <a:schemeClr val="tx1"/>
        </a:solidFill>
        <a:latin typeface="+mn-lt"/>
        <a:ea typeface="+mn-ea"/>
        <a:cs typeface="+mn-cs"/>
      </a:defRPr>
    </a:lvl7pPr>
    <a:lvl8pPr marL="3199628" algn="l" defTabSz="914178" rtl="0" eaLnBrk="1" latinLnBrk="0" hangingPunct="1">
      <a:defRPr sz="1300" kern="1200">
        <a:solidFill>
          <a:schemeClr val="tx1"/>
        </a:solidFill>
        <a:latin typeface="+mn-lt"/>
        <a:ea typeface="+mn-ea"/>
        <a:cs typeface="+mn-cs"/>
      </a:defRPr>
    </a:lvl8pPr>
    <a:lvl9pPr marL="3656717" algn="l" defTabSz="914178"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xfrm>
            <a:off x="639763" y="685800"/>
            <a:ext cx="5578475" cy="3429000"/>
          </a:xfrm>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16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01A1738-8878-49F7-B97E-FA36588523A9}" type="slidenum">
              <a:rPr lang="en-US" altLang="en-US" smtClean="0">
                <a:latin typeface="Tahoma" pitchFamily="34" charset="0"/>
              </a:rPr>
              <a:pPr/>
              <a:t>7</a:t>
            </a:fld>
            <a:endParaRPr lang="en-US" altLang="en-US" smtClean="0">
              <a:latin typeface="Tahoma"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and the Islamic concept of welfare encompasses all the welfare services which are known as social services in the western world</a:t>
            </a:r>
            <a:endParaRPr lang="en-US" dirty="0"/>
          </a:p>
        </p:txBody>
      </p:sp>
      <p:sp>
        <p:nvSpPr>
          <p:cNvPr id="4" name="Slide Number Placeholder 3"/>
          <p:cNvSpPr>
            <a:spLocks noGrp="1"/>
          </p:cNvSpPr>
          <p:nvPr>
            <p:ph type="sldNum" sz="quarter" idx="10"/>
          </p:nvPr>
        </p:nvSpPr>
        <p:spPr/>
        <p:txBody>
          <a:bodyPr/>
          <a:lstStyle/>
          <a:p>
            <a:fld id="{247CB294-ED6B-42A4-9C57-23294D21DB80}" type="slidenum">
              <a:rPr lang="en-US" smtClean="0"/>
              <a:pPr/>
              <a:t>11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178" rtl="0" eaLnBrk="1" fontAlgn="auto" latinLnBrk="0" hangingPunct="1">
              <a:lnSpc>
                <a:spcPct val="100000"/>
              </a:lnSpc>
              <a:spcBef>
                <a:spcPts val="0"/>
              </a:spcBef>
              <a:spcAft>
                <a:spcPts val="0"/>
              </a:spcAft>
              <a:buClrTx/>
              <a:buSzTx/>
              <a:buFontTx/>
              <a:buNone/>
              <a:tabLst/>
              <a:defRPr/>
            </a:pPr>
            <a:r>
              <a:rPr lang="en-US" dirty="0" smtClean="0"/>
              <a:t>The anti-racist, anti-prejudice and anti-bias concepts are also clear in Islam, and hence the obligation of an Islamic state has to be free from any such kind of practices and attitude. Prejudice or racism or bias can be understood as taking side with a group on the basis of relationship, language, nationality, caste, </a:t>
            </a:r>
            <a:r>
              <a:rPr lang="en-US" dirty="0" err="1" smtClean="0"/>
              <a:t>colour</a:t>
            </a:r>
            <a:r>
              <a:rPr lang="en-US" dirty="0" smtClean="0"/>
              <a:t> or creed or any other interest, and such doings are unfair in the teachings of Islam. </a:t>
            </a:r>
          </a:p>
        </p:txBody>
      </p:sp>
      <p:sp>
        <p:nvSpPr>
          <p:cNvPr id="4" name="Slide Number Placeholder 3"/>
          <p:cNvSpPr>
            <a:spLocks noGrp="1"/>
          </p:cNvSpPr>
          <p:nvPr>
            <p:ph type="sldNum" sz="quarter" idx="10"/>
          </p:nvPr>
        </p:nvSpPr>
        <p:spPr/>
        <p:txBody>
          <a:bodyPr/>
          <a:lstStyle/>
          <a:p>
            <a:fld id="{247CB294-ED6B-42A4-9C57-23294D21DB80}" type="slidenum">
              <a:rPr lang="en-US" smtClean="0"/>
              <a:pPr/>
              <a:t>35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8175" y="685800"/>
            <a:ext cx="558165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Islamic welfare state will provide separate institutions for male and female education as Islam does not encourage free mixing of sexes.</a:t>
            </a:r>
          </a:p>
        </p:txBody>
      </p:sp>
      <p:sp>
        <p:nvSpPr>
          <p:cNvPr id="4" name="Slide Number Placeholder 3"/>
          <p:cNvSpPr>
            <a:spLocks noGrp="1"/>
          </p:cNvSpPr>
          <p:nvPr>
            <p:ph type="sldNum" sz="quarter" idx="10"/>
          </p:nvPr>
        </p:nvSpPr>
        <p:spPr/>
        <p:txBody>
          <a:bodyPr/>
          <a:lstStyle/>
          <a:p>
            <a:fld id="{247CB294-ED6B-42A4-9C57-23294D21DB80}" type="slidenum">
              <a:rPr lang="en-US" smtClean="0"/>
              <a:pPr/>
              <a:t>50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748668" y="359898"/>
            <a:ext cx="9040988"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748668" y="1850064"/>
            <a:ext cx="9040988"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20" name="Footer Placeholder 19"/>
          <p:cNvSpPr>
            <a:spLocks noGrp="1"/>
          </p:cNvSpPr>
          <p:nvPr>
            <p:ph type="ftr" sz="quarter" idx="11"/>
          </p:nvPr>
        </p:nvSpPr>
        <p:spPr/>
        <p:txBody>
          <a:bodyPr/>
          <a:lstStyle>
            <a:extLst/>
          </a:lstStyle>
          <a:p>
            <a:pPr>
              <a:defRPr/>
            </a:pPr>
            <a:endParaRPr lang="en-US"/>
          </a:p>
        </p:txBody>
      </p:sp>
      <p:sp>
        <p:nvSpPr>
          <p:cNvPr id="10" name="Slide Number Placeholder 9"/>
          <p:cNvSpPr>
            <a:spLocks noGrp="1"/>
          </p:cNvSpPr>
          <p:nvPr>
            <p:ph type="sldNum" sz="quarter" idx="12"/>
          </p:nvPr>
        </p:nvSpPr>
        <p:spPr/>
        <p:txBody>
          <a:bodyPr/>
          <a:lstStyle>
            <a:extLst/>
          </a:lstStyle>
          <a:p>
            <a:pPr>
              <a:defRPr/>
            </a:pPr>
            <a:fld id="{DC42EAEF-27B3-4D1B-9169-380017907E99}" type="slidenum">
              <a:rPr lang="en-US" smtClean="0"/>
              <a:pPr>
                <a:defRPr/>
              </a:pPr>
              <a:t>‹#›</a:t>
            </a:fld>
            <a:endParaRPr lang="en-US"/>
          </a:p>
        </p:txBody>
      </p:sp>
      <p:sp>
        <p:nvSpPr>
          <p:cNvPr id="8" name="Oval 7"/>
          <p:cNvSpPr/>
          <p:nvPr/>
        </p:nvSpPr>
        <p:spPr>
          <a:xfrm>
            <a:off x="1124756" y="1413802"/>
            <a:ext cx="256719"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412518" y="1345016"/>
            <a:ext cx="78132"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D512807A-E0D9-41C5-ACC3-9D06BAFE5248}"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71285" y="274639"/>
            <a:ext cx="2232343"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395214" y="274640"/>
            <a:ext cx="6790042"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389ECF56-26FF-47C0-814E-6893AF6D0789}"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E0463555-8100-4CF3-B634-60C432565FB2}"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786632" y="-54"/>
            <a:ext cx="8371285"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3147339" y="2600325"/>
            <a:ext cx="7813199"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147339" y="1066800"/>
            <a:ext cx="7813199"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76A5579B-4E1D-4CAE-932E-E4032276F6BA}" type="slidenum">
              <a:rPr lang="en-US" smtClean="0"/>
              <a:pPr>
                <a:defRPr/>
              </a:pPr>
              <a:t>‹#›</a:t>
            </a:fld>
            <a:endParaRPr lang="en-US"/>
          </a:p>
        </p:txBody>
      </p:sp>
      <p:sp>
        <p:nvSpPr>
          <p:cNvPr id="10" name="Rectangle 9"/>
          <p:cNvSpPr/>
          <p:nvPr/>
        </p:nvSpPr>
        <p:spPr bwMode="invGray">
          <a:xfrm>
            <a:off x="2790428" y="0"/>
            <a:ext cx="93014"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651665" y="2814656"/>
            <a:ext cx="256719"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939427" y="2745870"/>
            <a:ext cx="78132"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52389" y="274320"/>
            <a:ext cx="9152605"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752389" y="1524000"/>
            <a:ext cx="4464685"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440309" y="1524000"/>
            <a:ext cx="4464685"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96892B66-7DD8-4EF5-82A8-5B97B2C44EF0}"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58086" y="5160336"/>
            <a:ext cx="10045542"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58086" y="328278"/>
            <a:ext cx="4911154"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692473" y="328278"/>
            <a:ext cx="4911154"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558086" y="969336"/>
            <a:ext cx="4911154"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692473" y="969336"/>
            <a:ext cx="4911154"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CF3880C4-1A70-4EE5-BA29-D88E29372B64}"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52389" y="274320"/>
            <a:ext cx="9152605"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27200035-CC21-424A-BAE2-CA9B436107CA}"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238950" y="0"/>
            <a:ext cx="9922763"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a:defRPr/>
            </a:pPr>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ADB79BA5-DBD3-4A5E-B97C-C42E17756D14}" type="slidenum">
              <a:rPr lang="en-US" smtClean="0"/>
              <a:pPr>
                <a:defRPr/>
              </a:pPr>
              <a:t>‹#›</a:t>
            </a:fld>
            <a:endParaRPr lang="en-US"/>
          </a:p>
        </p:txBody>
      </p:sp>
      <p:sp>
        <p:nvSpPr>
          <p:cNvPr id="6" name="Rectangle 5"/>
          <p:cNvSpPr/>
          <p:nvPr/>
        </p:nvSpPr>
        <p:spPr bwMode="invGray">
          <a:xfrm>
            <a:off x="1238950" y="-54"/>
            <a:ext cx="89294"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8086" y="216778"/>
            <a:ext cx="4650714"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8086" y="1406964"/>
            <a:ext cx="4650714"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558086" y="2133601"/>
            <a:ext cx="9952527"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7B76739B-368C-4EBF-B9A9-C1D8CA2981FD}"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85897" y="1066800"/>
            <a:ext cx="3348514"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B60484FB-9571-4D18-AB7E-BCE9FA653D46}" type="slidenum">
              <a:rPr lang="en-US" smtClean="0"/>
              <a:pPr>
                <a:defRPr/>
              </a:pPr>
              <a:t>‹#›</a:t>
            </a:fld>
            <a:endParaRPr lang="en-US"/>
          </a:p>
        </p:txBody>
      </p:sp>
      <p:sp>
        <p:nvSpPr>
          <p:cNvPr id="8" name="Rectangle 7"/>
          <p:cNvSpPr/>
          <p:nvPr/>
        </p:nvSpPr>
        <p:spPr>
          <a:xfrm>
            <a:off x="930142" y="1066800"/>
            <a:ext cx="5580857"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1023157" y="1143004"/>
            <a:ext cx="5394828"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484266" y="954341"/>
            <a:ext cx="837128"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6107775" y="936786"/>
            <a:ext cx="79248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1023157" y="4800600"/>
            <a:ext cx="5394828"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Pie 6"/>
          <p:cNvSpPr/>
          <p:nvPr/>
        </p:nvSpPr>
        <p:spPr>
          <a:xfrm>
            <a:off x="-995968" y="-815922"/>
            <a:ext cx="200052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06068" y="21103"/>
            <a:ext cx="2077796"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223236" y="1055077"/>
            <a:ext cx="13741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236374" y="-54"/>
            <a:ext cx="992534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752389" y="274638"/>
            <a:ext cx="9152605"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752389" y="1447800"/>
            <a:ext cx="9152605"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4371671" y="6305550"/>
            <a:ext cx="26044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en-US"/>
          </a:p>
        </p:txBody>
      </p:sp>
      <p:sp>
        <p:nvSpPr>
          <p:cNvPr id="10" name="Footer Placeholder 9"/>
          <p:cNvSpPr>
            <a:spLocks noGrp="1"/>
          </p:cNvSpPr>
          <p:nvPr>
            <p:ph type="ftr" sz="quarter" idx="3"/>
          </p:nvPr>
        </p:nvSpPr>
        <p:spPr>
          <a:xfrm>
            <a:off x="6976071" y="6305550"/>
            <a:ext cx="3534542"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n-US"/>
          </a:p>
        </p:txBody>
      </p:sp>
      <p:sp>
        <p:nvSpPr>
          <p:cNvPr id="22" name="Slide Number Placeholder 21"/>
          <p:cNvSpPr>
            <a:spLocks noGrp="1"/>
          </p:cNvSpPr>
          <p:nvPr>
            <p:ph type="sldNum" sz="quarter" idx="4"/>
          </p:nvPr>
        </p:nvSpPr>
        <p:spPr>
          <a:xfrm>
            <a:off x="10514333" y="6305550"/>
            <a:ext cx="558086"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ECE2E1C0-ADA7-4DE5-8B85-3B0D1EC05DC1}" type="slidenum">
              <a:rPr lang="en-US" smtClean="0"/>
              <a:pPr>
                <a:defRPr/>
              </a:pPr>
              <a:t>‹#›</a:t>
            </a:fld>
            <a:endParaRPr lang="en-US"/>
          </a:p>
        </p:txBody>
      </p:sp>
      <p:sp>
        <p:nvSpPr>
          <p:cNvPr id="15" name="Rectangle 14"/>
          <p:cNvSpPr/>
          <p:nvPr/>
        </p:nvSpPr>
        <p:spPr bwMode="invGray">
          <a:xfrm>
            <a:off x="1238950" y="-54"/>
            <a:ext cx="89294"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83" r:id="rId4"/>
    <p:sldLayoutId id="2147483984" r:id="rId5"/>
    <p:sldLayoutId id="2147483985" r:id="rId6"/>
    <p:sldLayoutId id="2147483986" r:id="rId7"/>
    <p:sldLayoutId id="2147483987" r:id="rId8"/>
    <p:sldLayoutId id="2147483988" r:id="rId9"/>
    <p:sldLayoutId id="2147483989" r:id="rId10"/>
    <p:sldLayoutId id="2147483990"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ctrTitle"/>
          </p:nvPr>
        </p:nvSpPr>
        <p:spPr/>
        <p:txBody>
          <a:bodyPr>
            <a:normAutofit/>
          </a:bodyPr>
          <a:lstStyle/>
          <a:p>
            <a:pPr eaLnBrk="1" hangingPunct="1"/>
            <a:r>
              <a:rPr lang="en-US" b="1" dirty="0" smtClean="0"/>
              <a:t>THE ISLAMIC STATE AND ITS WELFARE OBLIGATIONS </a:t>
            </a:r>
          </a:p>
        </p:txBody>
      </p:sp>
      <p:sp>
        <p:nvSpPr>
          <p:cNvPr id="5123" name="Subtitle 2"/>
          <p:cNvSpPr>
            <a:spLocks noGrp="1"/>
          </p:cNvSpPr>
          <p:nvPr>
            <p:ph type="subTitle" idx="1"/>
          </p:nvPr>
        </p:nvSpPr>
        <p:spPr/>
        <p:txBody>
          <a:bodyPr/>
          <a:lstStyle/>
          <a:p>
            <a:pPr marL="63485"/>
            <a:endParaRPr lang="en-US"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52227" name="Rectangle 3"/>
          <p:cNvSpPr>
            <a:spLocks noGrp="1" noChangeArrowheads="1"/>
          </p:cNvSpPr>
          <p:nvPr>
            <p:ph type="body" idx="1"/>
          </p:nvPr>
        </p:nvSpPr>
        <p:spPr>
          <a:xfrm>
            <a:off x="1389856" y="609600"/>
            <a:ext cx="9213772" cy="5486400"/>
          </a:xfrm>
        </p:spPr>
        <p:txBody>
          <a:bodyPr/>
          <a:lstStyle/>
          <a:p>
            <a:pPr eaLnBrk="1" hangingPunct="1">
              <a:defRPr/>
            </a:pPr>
            <a:r>
              <a:rPr lang="en-US" sz="3600" dirty="0" smtClean="0"/>
              <a:t>His social policies were the similar as of the present day UK, with a few exceptions as those of deduction for social insurance and the interest based economy. </a:t>
            </a:r>
          </a:p>
          <a:p>
            <a:pPr eaLnBrk="1" hangingPunct="1">
              <a:defRPr/>
            </a:pPr>
            <a:r>
              <a:rPr lang="en-US" sz="3600" dirty="0" smtClean="0"/>
              <a:t>He laid the administrative foundations of the govt. and an independent judiciary. </a:t>
            </a:r>
          </a:p>
          <a:p>
            <a:pPr eaLnBrk="1" hangingPunct="1">
              <a:defRPr/>
            </a:pPr>
            <a:endParaRPr lang="en-US" sz="3600"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endParaRPr lang="en-US" smtClean="0"/>
          </a:p>
        </p:txBody>
      </p:sp>
      <p:sp>
        <p:nvSpPr>
          <p:cNvPr id="6147" name="Content Placeholder 2"/>
          <p:cNvSpPr>
            <a:spLocks noGrp="1"/>
          </p:cNvSpPr>
          <p:nvPr>
            <p:ph idx="1"/>
          </p:nvPr>
        </p:nvSpPr>
        <p:spPr/>
        <p:txBody>
          <a:bodyPr/>
          <a:lstStyle/>
          <a:p>
            <a:pPr eaLnBrk="1" hangingPunct="1"/>
            <a:r>
              <a:rPr lang="en-US" b="1" u="sng" dirty="0" smtClean="0"/>
              <a:t>Catering to the welfare of the citizens </a:t>
            </a:r>
            <a:r>
              <a:rPr lang="en-US" dirty="0" smtClean="0"/>
              <a:t>and relieving them of hardships is the </a:t>
            </a:r>
            <a:r>
              <a:rPr lang="en-US" b="1" u="sng" dirty="0" smtClean="0"/>
              <a:t>basic objective </a:t>
            </a:r>
            <a:r>
              <a:rPr lang="en-US" dirty="0" smtClean="0"/>
              <a:t>of the </a:t>
            </a:r>
            <a:r>
              <a:rPr lang="en-US" b="1" u="sng" dirty="0" smtClean="0"/>
              <a:t>Islamic state</a:t>
            </a:r>
            <a:endParaRPr lang="en-US"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3"/>
          <p:cNvSpPr>
            <a:spLocks noGrp="1" noChangeArrowheads="1"/>
          </p:cNvSpPr>
          <p:nvPr>
            <p:ph idx="1"/>
          </p:nvPr>
        </p:nvSpPr>
        <p:spPr>
          <a:xfrm>
            <a:off x="1466056" y="685800"/>
            <a:ext cx="9136858" cy="5410200"/>
          </a:xfrm>
        </p:spPr>
        <p:txBody>
          <a:bodyPr/>
          <a:lstStyle/>
          <a:p>
            <a:pPr eaLnBrk="1" hangingPunct="1">
              <a:buFont typeface="Wingdings" pitchFamily="2" charset="2"/>
              <a:buNone/>
            </a:pPr>
            <a:r>
              <a:rPr lang="en-US" sz="3700" u="sng" dirty="0" smtClean="0"/>
              <a:t>education</a:t>
            </a:r>
            <a:r>
              <a:rPr lang="en-US" sz="3700" dirty="0" smtClean="0"/>
              <a:t>, </a:t>
            </a:r>
            <a:r>
              <a:rPr lang="en-US" sz="3700" u="sng" dirty="0" smtClean="0"/>
              <a:t>health</a:t>
            </a:r>
            <a:r>
              <a:rPr lang="en-US" sz="3700" dirty="0" smtClean="0"/>
              <a:t>, rural </a:t>
            </a:r>
            <a:r>
              <a:rPr lang="en-US" sz="4000" dirty="0" smtClean="0"/>
              <a:t>development, </a:t>
            </a:r>
            <a:r>
              <a:rPr lang="en-US" sz="4000" u="sng" dirty="0" smtClean="0"/>
              <a:t>roads </a:t>
            </a:r>
            <a:r>
              <a:rPr lang="en-US" sz="4000" dirty="0" smtClean="0"/>
              <a:t>and </a:t>
            </a:r>
            <a:r>
              <a:rPr lang="en-US" sz="4000" u="sng" dirty="0" smtClean="0"/>
              <a:t>buildings</a:t>
            </a:r>
            <a:r>
              <a:rPr lang="en-US" sz="4000" dirty="0" smtClean="0"/>
              <a:t>, </a:t>
            </a:r>
            <a:r>
              <a:rPr lang="en-US" dirty="0" smtClean="0"/>
              <a:t>communications, </a:t>
            </a:r>
            <a:r>
              <a:rPr lang="en-US" sz="4000" u="sng" dirty="0" smtClean="0"/>
              <a:t>agriculture</a:t>
            </a:r>
            <a:r>
              <a:rPr lang="en-US" sz="4000" dirty="0" smtClean="0"/>
              <a:t>, </a:t>
            </a:r>
            <a:r>
              <a:rPr lang="en-US" sz="3700" u="sng" dirty="0" smtClean="0"/>
              <a:t>public health</a:t>
            </a:r>
            <a:r>
              <a:rPr lang="en-US" sz="3700" dirty="0" smtClean="0"/>
              <a:t>, </a:t>
            </a:r>
            <a:r>
              <a:rPr lang="en-US" sz="3700" u="sng" dirty="0" smtClean="0"/>
              <a:t>sanitation </a:t>
            </a:r>
            <a:r>
              <a:rPr lang="en-US" sz="3700" dirty="0" smtClean="0"/>
              <a:t>, </a:t>
            </a:r>
            <a:r>
              <a:rPr lang="en-US" sz="3700" u="sng" dirty="0" smtClean="0"/>
              <a:t>income </a:t>
            </a:r>
            <a:r>
              <a:rPr lang="en-US" sz="3700" dirty="0" smtClean="0"/>
              <a:t>maintenance</a:t>
            </a:r>
            <a:r>
              <a:rPr lang="en-US" sz="4000" dirty="0" smtClean="0"/>
              <a:t>, </a:t>
            </a:r>
            <a:r>
              <a:rPr lang="en-US" sz="3700" u="sng" dirty="0" smtClean="0"/>
              <a:t>child </a:t>
            </a:r>
            <a:r>
              <a:rPr lang="en-US" sz="3700" dirty="0" smtClean="0"/>
              <a:t>welfare, welfare of the </a:t>
            </a:r>
            <a:r>
              <a:rPr lang="en-US" sz="3700" u="sng" dirty="0" smtClean="0"/>
              <a:t>senior citizens</a:t>
            </a:r>
            <a:r>
              <a:rPr lang="en-US" sz="3700" dirty="0" smtClean="0"/>
              <a:t>, </a:t>
            </a:r>
            <a:r>
              <a:rPr lang="en-US" sz="3700" u="sng" dirty="0" smtClean="0"/>
              <a:t>law and order</a:t>
            </a:r>
            <a:r>
              <a:rPr lang="en-US" sz="4000" dirty="0" smtClean="0"/>
              <a:t>, and any other aspect of </a:t>
            </a:r>
            <a:r>
              <a:rPr lang="en-US" sz="4000" b="1" u="sng" dirty="0" smtClean="0"/>
              <a:t>material and social well being</a:t>
            </a:r>
            <a:r>
              <a:rPr lang="en-US" sz="4000" dirty="0" smtClean="0"/>
              <a:t>.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1466056" y="533400"/>
            <a:ext cx="9136858" cy="5597525"/>
          </a:xfrm>
        </p:spPr>
        <p:txBody>
          <a:bodyPr/>
          <a:lstStyle/>
          <a:p>
            <a:pPr eaLnBrk="1" hangingPunct="1">
              <a:lnSpc>
                <a:spcPct val="90000"/>
              </a:lnSpc>
            </a:pPr>
            <a:r>
              <a:rPr lang="en-US" b="1" u="sng" dirty="0" smtClean="0"/>
              <a:t>Human being </a:t>
            </a:r>
            <a:r>
              <a:rPr lang="en-US" dirty="0" smtClean="0"/>
              <a:t>is made up of  </a:t>
            </a:r>
            <a:r>
              <a:rPr lang="en-US" b="1" u="sng" dirty="0" smtClean="0"/>
              <a:t>matter clay</a:t>
            </a:r>
            <a:r>
              <a:rPr lang="en-US" dirty="0" smtClean="0">
                <a:hlinkClick r:id="" action="ppaction://noaction"/>
              </a:rPr>
              <a:t>[1]</a:t>
            </a:r>
            <a:r>
              <a:rPr lang="en-US" dirty="0" smtClean="0"/>
              <a:t> and Islam wants and orders his </a:t>
            </a:r>
            <a:r>
              <a:rPr lang="en-US" b="1" u="sng" dirty="0" smtClean="0"/>
              <a:t>material well </a:t>
            </a:r>
            <a:r>
              <a:rPr lang="en-US" dirty="0" smtClean="0"/>
              <a:t>being. </a:t>
            </a:r>
          </a:p>
          <a:p>
            <a:pPr eaLnBrk="1" hangingPunct="1">
              <a:lnSpc>
                <a:spcPct val="90000"/>
              </a:lnSpc>
            </a:pPr>
            <a:r>
              <a:rPr lang="en-US" dirty="0" smtClean="0"/>
              <a:t>But this clay or matter is infused with a </a:t>
            </a:r>
            <a:r>
              <a:rPr lang="en-US" b="1" u="sng" dirty="0" smtClean="0"/>
              <a:t>soul </a:t>
            </a:r>
            <a:r>
              <a:rPr lang="en-US" dirty="0" smtClean="0"/>
              <a:t>as well, and matter and soul (spirit) comprise an indivisible human being., </a:t>
            </a:r>
            <a:r>
              <a:rPr lang="en-US" b="1" u="sng" dirty="0" smtClean="0"/>
              <a:t>free but responsible to God </a:t>
            </a:r>
            <a:r>
              <a:rPr lang="en-US" dirty="0" smtClean="0"/>
              <a:t>for all its actions within the frame work of divine guidance , obliged to fulfill its obligations as a vicegerent of God on earth.</a:t>
            </a:r>
          </a:p>
        </p:txBody>
      </p:sp>
      <p:sp>
        <p:nvSpPr>
          <p:cNvPr id="3" name="Rectangle 2"/>
          <p:cNvSpPr/>
          <p:nvPr/>
        </p:nvSpPr>
        <p:spPr>
          <a:xfrm>
            <a:off x="2151856" y="5410200"/>
            <a:ext cx="5578475" cy="840230"/>
          </a:xfrm>
          <a:prstGeom prst="rect">
            <a:avLst/>
          </a:prstGeom>
        </p:spPr>
        <p:txBody>
          <a:bodyPr>
            <a:spAutoFit/>
          </a:bodyPr>
          <a:lstStyle/>
          <a:p>
            <a:pPr eaLnBrk="1" hangingPunct="1">
              <a:lnSpc>
                <a:spcPct val="90000"/>
              </a:lnSpc>
            </a:pPr>
            <a:r>
              <a:rPr lang="en-US" dirty="0" smtClean="0"/>
              <a:t/>
            </a:r>
            <a:br>
              <a:rPr lang="en-US" dirty="0" smtClean="0"/>
            </a:br>
            <a:r>
              <a:rPr lang="en-US" dirty="0" smtClean="0">
                <a:hlinkClick r:id="" action="ppaction://noaction"/>
              </a:rPr>
              <a:t>[1]</a:t>
            </a:r>
            <a:r>
              <a:rPr lang="en-US" dirty="0" smtClean="0"/>
              <a:t> Al-Quran (Al </a:t>
            </a:r>
            <a:r>
              <a:rPr lang="en-US" dirty="0" err="1" smtClean="0"/>
              <a:t>Hajr</a:t>
            </a:r>
            <a:r>
              <a:rPr lang="en-US" dirty="0" smtClean="0"/>
              <a:t>) 15:26. we created  man from sounding clay.</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3"/>
          <p:cNvSpPr>
            <a:spLocks noGrp="1" noChangeArrowheads="1"/>
          </p:cNvSpPr>
          <p:nvPr>
            <p:ph idx="1"/>
          </p:nvPr>
        </p:nvSpPr>
        <p:spPr>
          <a:xfrm>
            <a:off x="1542256" y="762000"/>
            <a:ext cx="9060658" cy="5368925"/>
          </a:xfrm>
        </p:spPr>
        <p:txBody>
          <a:bodyPr>
            <a:normAutofit/>
          </a:bodyPr>
          <a:lstStyle/>
          <a:p>
            <a:pPr eaLnBrk="1" hangingPunct="1"/>
            <a:r>
              <a:rPr lang="en-US" sz="3700" dirty="0" smtClean="0"/>
              <a:t>Man is not only a member of the </a:t>
            </a:r>
            <a:r>
              <a:rPr lang="en-US" sz="3700" b="1" u="sng" dirty="0" smtClean="0"/>
              <a:t>brotherhood of Islam</a:t>
            </a:r>
            <a:r>
              <a:rPr lang="en-US" sz="3700" dirty="0" smtClean="0"/>
              <a:t>, but also a member of the </a:t>
            </a:r>
            <a:r>
              <a:rPr lang="en-US" sz="3700" b="1" u="sng" dirty="0" smtClean="0"/>
              <a:t>brotherhood of mankind. </a:t>
            </a:r>
          </a:p>
          <a:p>
            <a:pPr eaLnBrk="1" hangingPunct="1"/>
            <a:r>
              <a:rPr lang="en-US" sz="3700" dirty="0" smtClean="0"/>
              <a:t>Man’s </a:t>
            </a:r>
            <a:r>
              <a:rPr lang="en-US" sz="3700" b="1" u="sng" dirty="0" smtClean="0"/>
              <a:t>material and spiritual needs </a:t>
            </a:r>
            <a:r>
              <a:rPr lang="en-US" sz="3700" dirty="0" smtClean="0"/>
              <a:t>are therefore, necessary and </a:t>
            </a:r>
            <a:r>
              <a:rPr lang="en-US" sz="3700" b="1" u="sng" dirty="0" smtClean="0"/>
              <a:t>indivisible</a:t>
            </a:r>
            <a:r>
              <a:rPr lang="en-US" sz="3700" dirty="0" smtClean="0"/>
              <a:t>. </a:t>
            </a:r>
          </a:p>
          <a:p>
            <a:pPr eaLnBrk="1" hangingPunct="1"/>
            <a:r>
              <a:rPr lang="en-US" sz="3700" dirty="0" smtClean="0"/>
              <a:t>Thus God has sent a chain of prophets for the fulfillment of spiritual needs and also provided resources for material needs. </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3"/>
          <p:cNvSpPr>
            <a:spLocks noGrp="1" noChangeArrowheads="1"/>
          </p:cNvSpPr>
          <p:nvPr>
            <p:ph idx="1"/>
          </p:nvPr>
        </p:nvSpPr>
        <p:spPr>
          <a:xfrm>
            <a:off x="1237456" y="533400"/>
            <a:ext cx="9365458" cy="5562600"/>
          </a:xfrm>
        </p:spPr>
        <p:txBody>
          <a:bodyPr>
            <a:normAutofit/>
          </a:bodyPr>
          <a:lstStyle/>
          <a:p>
            <a:pPr eaLnBrk="1" hangingPunct="1">
              <a:lnSpc>
                <a:spcPct val="90000"/>
              </a:lnSpc>
            </a:pPr>
            <a:r>
              <a:rPr lang="en-US" sz="3700" dirty="0" smtClean="0"/>
              <a:t>God created </a:t>
            </a:r>
            <a:r>
              <a:rPr lang="en-US" sz="3700" b="1" u="sng" dirty="0" smtClean="0"/>
              <a:t>everything </a:t>
            </a:r>
            <a:r>
              <a:rPr lang="en-US" sz="3700" dirty="0" smtClean="0"/>
              <a:t>on, in and above the </a:t>
            </a:r>
            <a:r>
              <a:rPr lang="en-US" sz="3700" b="1" u="sng" dirty="0" smtClean="0"/>
              <a:t>earth </a:t>
            </a:r>
            <a:r>
              <a:rPr lang="en-US" sz="3700" dirty="0" smtClean="0"/>
              <a:t>and made them </a:t>
            </a:r>
            <a:r>
              <a:rPr lang="en-US" sz="3700" b="1" u="sng" dirty="0" smtClean="0"/>
              <a:t>subject to the humans</a:t>
            </a:r>
            <a:r>
              <a:rPr lang="en-US" sz="1800" u="sng" dirty="0" smtClean="0">
                <a:hlinkClick r:id="" action="ppaction://noaction"/>
              </a:rPr>
              <a:t>[1</a:t>
            </a:r>
            <a:r>
              <a:rPr lang="en-US" sz="1800" dirty="0" smtClean="0">
                <a:hlinkClick r:id="" action="ppaction://noaction"/>
              </a:rPr>
              <a:t>]</a:t>
            </a:r>
            <a:r>
              <a:rPr lang="en-US" sz="3700" dirty="0" smtClean="0"/>
              <a:t>. </a:t>
            </a:r>
            <a:br>
              <a:rPr lang="en-US" sz="3700" dirty="0" smtClean="0"/>
            </a:br>
            <a:endParaRPr lang="en-US" sz="3700" dirty="0" smtClean="0"/>
          </a:p>
          <a:p>
            <a:pPr eaLnBrk="1" hangingPunct="1">
              <a:lnSpc>
                <a:spcPct val="90000"/>
              </a:lnSpc>
            </a:pPr>
            <a:r>
              <a:rPr lang="en-US" sz="2400" i="1" dirty="0" smtClean="0"/>
              <a:t>Al-Quran(2:29) It is He who created for you all things that are on the earth. , Al-</a:t>
            </a:r>
            <a:r>
              <a:rPr lang="en-US" sz="2400" i="1" dirty="0" err="1" smtClean="0"/>
              <a:t>Luqman</a:t>
            </a:r>
            <a:r>
              <a:rPr lang="en-US" sz="2400" i="1" dirty="0" smtClean="0"/>
              <a:t> (31:20), Do you not see that God has subjected to you all things in the heavens and on the earth and has made his bounties flow to you in exceeding measures , both seen and unseen, Al-Ibrahim (14:32) and made subservient to you day and night , the sun and moon and the rivers/canals, Al-</a:t>
            </a:r>
            <a:r>
              <a:rPr lang="en-US" sz="2400" i="1" dirty="0" err="1" smtClean="0"/>
              <a:t>Nahal</a:t>
            </a:r>
            <a:r>
              <a:rPr lang="en-US" sz="2400" i="1" dirty="0" smtClean="0"/>
              <a:t> (16:12-14), It is He who has made the sea subjected to you that you may eat fresh and tender meat.</a:t>
            </a:r>
            <a:r>
              <a:rPr lang="en-US" dirty="0" smtClean="0"/>
              <a:t> </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1237456" y="762000"/>
            <a:ext cx="9365458" cy="5368925"/>
          </a:xfrm>
        </p:spPr>
        <p:txBody>
          <a:bodyPr/>
          <a:lstStyle/>
          <a:p>
            <a:pPr eaLnBrk="1" hangingPunct="1">
              <a:lnSpc>
                <a:spcPct val="90000"/>
              </a:lnSpc>
            </a:pPr>
            <a:r>
              <a:rPr lang="en-US" sz="3700" dirty="0" smtClean="0"/>
              <a:t>All these resources on, in and above the earth are for human beings and </a:t>
            </a:r>
            <a:r>
              <a:rPr lang="en-US" sz="3700" b="1" u="sng" dirty="0" smtClean="0"/>
              <a:t>not </a:t>
            </a:r>
            <a:r>
              <a:rPr lang="en-US" sz="3700" dirty="0" smtClean="0"/>
              <a:t>for any particular </a:t>
            </a:r>
            <a:r>
              <a:rPr lang="en-US" sz="3700" b="1" u="sng" dirty="0" smtClean="0"/>
              <a:t>privileged group </a:t>
            </a:r>
            <a:r>
              <a:rPr lang="en-US" sz="3700" dirty="0" smtClean="0"/>
              <a:t>or </a:t>
            </a:r>
            <a:r>
              <a:rPr lang="en-US" sz="3700" b="1" u="sng" dirty="0" smtClean="0"/>
              <a:t>class </a:t>
            </a:r>
            <a:r>
              <a:rPr lang="en-US" sz="3700" dirty="0" smtClean="0"/>
              <a:t>or </a:t>
            </a:r>
            <a:r>
              <a:rPr lang="en-US" sz="3700" b="1" u="sng" dirty="0" smtClean="0"/>
              <a:t>country</a:t>
            </a:r>
            <a:r>
              <a:rPr lang="en-US" sz="3700" dirty="0" smtClean="0"/>
              <a:t>; </a:t>
            </a:r>
          </a:p>
          <a:p>
            <a:pPr eaLnBrk="1" hangingPunct="1">
              <a:lnSpc>
                <a:spcPct val="90000"/>
              </a:lnSpc>
            </a:pPr>
            <a:r>
              <a:rPr lang="en-US" sz="3700" dirty="0" smtClean="0"/>
              <a:t>and it can therefore also be inferred that they are </a:t>
            </a:r>
            <a:r>
              <a:rPr lang="en-US" sz="3700" b="1" u="sng" dirty="0" smtClean="0"/>
              <a:t>meant for general welfare- </a:t>
            </a:r>
            <a:r>
              <a:rPr lang="en-US" sz="3700" dirty="0" smtClean="0"/>
              <a:t>the eradication of poverty and fulfilling the basic material needs of all humans beings is the prime obligation of an Islamic state.</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Title 1"/>
          <p:cNvSpPr>
            <a:spLocks noGrp="1"/>
          </p:cNvSpPr>
          <p:nvPr>
            <p:ph type="title"/>
          </p:nvPr>
        </p:nvSpPr>
        <p:spPr>
          <a:xfrm>
            <a:off x="1752389" y="274638"/>
            <a:ext cx="9152605" cy="715962"/>
          </a:xfrm>
        </p:spPr>
        <p:txBody>
          <a:bodyPr>
            <a:normAutofit fontScale="90000"/>
          </a:bodyPr>
          <a:lstStyle/>
          <a:p>
            <a:pPr eaLnBrk="1" hangingPunct="1"/>
            <a:r>
              <a:rPr lang="en-US" b="1" u="sng" dirty="0" smtClean="0"/>
              <a:t>FUNCTIONS</a:t>
            </a:r>
          </a:p>
        </p:txBody>
      </p:sp>
      <p:sp>
        <p:nvSpPr>
          <p:cNvPr id="12291" name="Content Placeholder 2"/>
          <p:cNvSpPr>
            <a:spLocks noGrp="1"/>
          </p:cNvSpPr>
          <p:nvPr>
            <p:ph idx="1"/>
          </p:nvPr>
        </p:nvSpPr>
        <p:spPr/>
        <p:txBody>
          <a:bodyPr/>
          <a:lstStyle/>
          <a:p>
            <a:pPr marL="623737" indent="-514227">
              <a:buFont typeface="Trebuchet MS" pitchFamily="34" charset="0"/>
              <a:buAutoNum type="arabicPeriod"/>
            </a:pPr>
            <a:r>
              <a:rPr lang="en-US" dirty="0" smtClean="0"/>
              <a:t>Eradication of poverty</a:t>
            </a:r>
          </a:p>
          <a:p>
            <a:pPr marL="623737" indent="-514227">
              <a:buFont typeface="Trebuchet MS" pitchFamily="34" charset="0"/>
              <a:buAutoNum type="arabicPeriod"/>
            </a:pPr>
            <a:r>
              <a:rPr lang="en-US" dirty="0" smtClean="0"/>
              <a:t>Maintenance of socio-economic justice and law and order</a:t>
            </a:r>
          </a:p>
          <a:p>
            <a:pPr marL="623737" indent="-514227">
              <a:buFont typeface="Trebuchet MS" pitchFamily="34" charset="0"/>
              <a:buAutoNum type="arabicPeriod"/>
            </a:pPr>
            <a:r>
              <a:rPr lang="en-US" dirty="0" smtClean="0"/>
              <a:t>Social security and equitable distribution of income and wealth </a:t>
            </a:r>
          </a:p>
          <a:p>
            <a:pPr marL="623737" indent="-514227">
              <a:buFont typeface="Trebuchet MS" pitchFamily="34" charset="0"/>
              <a:buAutoNum type="arabicPeriod"/>
            </a:pPr>
            <a:r>
              <a:rPr lang="en-US" dirty="0" smtClean="0"/>
              <a:t>Provision of educational services</a:t>
            </a:r>
          </a:p>
          <a:p>
            <a:pPr marL="623737" indent="-514227">
              <a:buFont typeface="Trebuchet MS" pitchFamily="34" charset="0"/>
              <a:buAutoNum type="arabicPeriod"/>
            </a:pPr>
            <a:r>
              <a:rPr lang="en-US" dirty="0" smtClean="0"/>
              <a:t>Human resource development</a:t>
            </a:r>
          </a:p>
          <a:p>
            <a:pPr marL="623737" indent="-514227">
              <a:buFont typeface="Trebuchet MS" pitchFamily="34" charset="0"/>
              <a:buAutoNum type="arabicPeriod"/>
            </a:pPr>
            <a:r>
              <a:rPr lang="en-US" dirty="0" smtClean="0"/>
              <a:t>Protection &amp; conservation of wild life</a:t>
            </a:r>
          </a:p>
        </p:txBody>
      </p:sp>
      <p:sp>
        <p:nvSpPr>
          <p:cNvPr id="4" name="Rectangle 3"/>
          <p:cNvSpPr/>
          <p:nvPr/>
        </p:nvSpPr>
        <p:spPr>
          <a:xfrm>
            <a:off x="2075656" y="1143000"/>
            <a:ext cx="4585166" cy="369332"/>
          </a:xfrm>
          <a:prstGeom prst="rect">
            <a:avLst/>
          </a:prstGeom>
        </p:spPr>
        <p:txBody>
          <a:bodyPr wrap="none">
            <a:spAutoFit/>
          </a:bodyPr>
          <a:lstStyle/>
          <a:p>
            <a:r>
              <a:rPr lang="en-US" dirty="0" smtClean="0"/>
              <a:t>Some welfare functions of an Islamic state </a:t>
            </a:r>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pPr>
            <a:r>
              <a:rPr lang="en-US" dirty="0" smtClean="0"/>
              <a:t>1.</a:t>
            </a:r>
            <a:r>
              <a:rPr lang="en-US" b="1" u="sng" dirty="0" smtClean="0"/>
              <a:t>E</a:t>
            </a:r>
            <a:r>
              <a:rPr lang="en-US" dirty="0" smtClean="0"/>
              <a:t>radication of </a:t>
            </a:r>
            <a:r>
              <a:rPr lang="en-US" b="1" u="sng" dirty="0" smtClean="0"/>
              <a:t>P</a:t>
            </a:r>
            <a:r>
              <a:rPr lang="en-US" dirty="0" smtClean="0"/>
              <a:t>overty  </a:t>
            </a:r>
          </a:p>
        </p:txBody>
      </p:sp>
      <p:sp>
        <p:nvSpPr>
          <p:cNvPr id="3" name="Content Placeholder 2"/>
          <p:cNvSpPr>
            <a:spLocks noGrp="1"/>
          </p:cNvSpPr>
          <p:nvPr>
            <p:ph idx="1"/>
          </p:nvPr>
        </p:nvSpPr>
        <p:spPr/>
        <p:txBody>
          <a:bodyPr/>
          <a:lstStyle/>
          <a:p>
            <a:r>
              <a:rPr lang="en-US" dirty="0" smtClean="0"/>
              <a:t>What is poverty? </a:t>
            </a:r>
            <a:endParaRPr lang="en-US" dirty="0"/>
          </a:p>
        </p:txBody>
      </p:sp>
      <p:sp>
        <p:nvSpPr>
          <p:cNvPr id="4" name="Rectangle 3"/>
          <p:cNvSpPr/>
          <p:nvPr/>
        </p:nvSpPr>
        <p:spPr>
          <a:xfrm>
            <a:off x="1542256" y="2743200"/>
            <a:ext cx="8991600" cy="1754326"/>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r>
              <a:rPr lang="en-US" sz="3600" dirty="0" smtClean="0"/>
              <a:t>*the state of not having enough money to take care of basic needs such as food, clothing, and housing</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18456" y="533400"/>
            <a:ext cx="9305005" cy="1981200"/>
          </a:xfrm>
        </p:spPr>
        <p:style>
          <a:lnRef idx="0">
            <a:schemeClr val="dk1"/>
          </a:lnRef>
          <a:fillRef idx="3">
            <a:schemeClr val="dk1"/>
          </a:fillRef>
          <a:effectRef idx="3">
            <a:schemeClr val="dk1"/>
          </a:effectRef>
          <a:fontRef idx="minor">
            <a:schemeClr val="lt1"/>
          </a:fontRef>
        </p:style>
        <p:txBody>
          <a:bodyPr>
            <a:normAutofit fontScale="85000" lnSpcReduction="10000"/>
          </a:bodyPr>
          <a:lstStyle/>
          <a:p>
            <a:r>
              <a:rPr lang="en-US" dirty="0" smtClean="0"/>
              <a:t>Poverty, condition of having </a:t>
            </a:r>
            <a:r>
              <a:rPr lang="en-US" b="1" u="sng" dirty="0" smtClean="0"/>
              <a:t>insufficient </a:t>
            </a:r>
            <a:r>
              <a:rPr lang="en-US" dirty="0" smtClean="0"/>
              <a:t>resources or income. </a:t>
            </a:r>
          </a:p>
          <a:p>
            <a:r>
              <a:rPr lang="en-US" dirty="0" smtClean="0"/>
              <a:t>In its most </a:t>
            </a:r>
            <a:r>
              <a:rPr lang="en-US" b="1" u="sng" dirty="0" smtClean="0"/>
              <a:t>extreme form</a:t>
            </a:r>
            <a:r>
              <a:rPr lang="en-US" dirty="0" smtClean="0"/>
              <a:t>, poverty is a </a:t>
            </a:r>
            <a:r>
              <a:rPr lang="en-US" b="1" u="sng" dirty="0" smtClean="0"/>
              <a:t>lack of basic human needs, </a:t>
            </a:r>
            <a:r>
              <a:rPr lang="en-US" dirty="0" smtClean="0"/>
              <a:t>such as adequate and nutritious food, clothing, housing, clean water, and health services. </a:t>
            </a:r>
          </a:p>
        </p:txBody>
      </p:sp>
      <p:sp>
        <p:nvSpPr>
          <p:cNvPr id="4" name="Rectangle 3"/>
          <p:cNvSpPr/>
          <p:nvPr/>
        </p:nvSpPr>
        <p:spPr>
          <a:xfrm>
            <a:off x="1694656" y="2743200"/>
            <a:ext cx="9220200" cy="3416320"/>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r>
              <a:rPr lang="en-US" sz="2400" b="1" i="1" u="sng" dirty="0" smtClean="0"/>
              <a:t>EXTREME POVERTY</a:t>
            </a:r>
            <a:r>
              <a:rPr lang="en-US" sz="2400" dirty="0" smtClean="0"/>
              <a:t>, which threatens people’s health or lives, is also known as </a:t>
            </a:r>
            <a:r>
              <a:rPr lang="en-US" sz="2400" i="1" dirty="0" smtClean="0"/>
              <a:t>destitution</a:t>
            </a:r>
            <a:r>
              <a:rPr lang="en-US" sz="2400" dirty="0" smtClean="0"/>
              <a:t> or </a:t>
            </a:r>
            <a:r>
              <a:rPr lang="en-US" sz="2400" i="1" u="sng" dirty="0" smtClean="0"/>
              <a:t>absolute poverty</a:t>
            </a:r>
            <a:r>
              <a:rPr lang="en-US" sz="2400" i="1" dirty="0" smtClean="0"/>
              <a:t>.</a:t>
            </a:r>
            <a:r>
              <a:rPr lang="en-US" sz="2400" dirty="0" smtClean="0"/>
              <a:t> </a:t>
            </a:r>
          </a:p>
          <a:p>
            <a:pPr lvl="1"/>
            <a:r>
              <a:rPr lang="en-US" sz="2400" dirty="0" smtClean="0"/>
              <a:t>having an annual income that is less than half of the official poverty line. </a:t>
            </a:r>
          </a:p>
          <a:p>
            <a:pPr lvl="1"/>
            <a:r>
              <a:rPr lang="en-US" sz="2400" dirty="0" smtClean="0"/>
              <a:t>Extreme poverty in developing nations means having a household income of less than U.S.$1 per day. </a:t>
            </a:r>
          </a:p>
          <a:p>
            <a:r>
              <a:rPr lang="en-US" sz="2400" b="1" i="1" u="sng" dirty="0" smtClean="0"/>
              <a:t>RELATIVE POVERTY</a:t>
            </a:r>
            <a:r>
              <a:rPr lang="en-US" sz="2400" b="1" u="sng" dirty="0" smtClean="0"/>
              <a:t> </a:t>
            </a:r>
            <a:r>
              <a:rPr lang="en-US" sz="2400" dirty="0" smtClean="0"/>
              <a:t>is the condition of having fewer resources or less income than others within a society or country, or compared to worldwide averages.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313655" y="457200"/>
            <a:ext cx="9010929" cy="914400"/>
          </a:xfrm>
        </p:spPr>
        <p:txBody>
          <a:bodyPr/>
          <a:lstStyle/>
          <a:p>
            <a:pPr eaLnBrk="1" hangingPunct="1">
              <a:defRPr/>
            </a:pPr>
            <a:r>
              <a:rPr lang="en-US" sz="4800" dirty="0" smtClean="0"/>
              <a:t>The first welfare state</a:t>
            </a:r>
          </a:p>
        </p:txBody>
      </p:sp>
      <p:sp>
        <p:nvSpPr>
          <p:cNvPr id="2051" name="Rectangle 3"/>
          <p:cNvSpPr>
            <a:spLocks noGrp="1" noChangeArrowheads="1"/>
          </p:cNvSpPr>
          <p:nvPr>
            <p:ph type="subTitle" idx="1"/>
          </p:nvPr>
        </p:nvSpPr>
        <p:spPr>
          <a:xfrm>
            <a:off x="1389856" y="1600200"/>
            <a:ext cx="8655686" cy="4267200"/>
          </a:xfrm>
        </p:spPr>
        <p:txBody>
          <a:bodyPr/>
          <a:lstStyle/>
          <a:p>
            <a:pPr algn="l" eaLnBrk="1" hangingPunct="1">
              <a:lnSpc>
                <a:spcPct val="90000"/>
              </a:lnSpc>
              <a:defRPr/>
            </a:pPr>
            <a:r>
              <a:rPr lang="en-US" sz="3600" dirty="0" smtClean="0"/>
              <a:t>When the persecution and atrocities of Makkan’s increased beyond limits, the holy prophet Muhammad </a:t>
            </a:r>
            <a:r>
              <a:rPr lang="en-US" sz="2000" dirty="0" smtClean="0"/>
              <a:t>(P.B.U.H) </a:t>
            </a:r>
            <a:r>
              <a:rPr lang="en-US" sz="3600" dirty="0" smtClean="0"/>
              <a:t>was asked by Allah to migrate to </a:t>
            </a:r>
            <a:r>
              <a:rPr lang="en-US" sz="3600" dirty="0" err="1" smtClean="0"/>
              <a:t>Madina</a:t>
            </a:r>
            <a:r>
              <a:rPr lang="en-US" sz="3600" dirty="0" smtClean="0"/>
              <a:t>, after thirteen years of  preaching and calling to the way of  Allah in </a:t>
            </a:r>
            <a:r>
              <a:rPr lang="en-US" sz="3600" dirty="0" err="1" smtClean="0"/>
              <a:t>Macca</a:t>
            </a:r>
            <a:r>
              <a:rPr lang="en-US" sz="3600"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Extreme poverty can cause terrible suffering and death, and even modest levels of poverty can prevent people from realizing many of their desires. </a:t>
            </a:r>
          </a:p>
          <a:p>
            <a:r>
              <a:rPr lang="en-US" dirty="0" smtClean="0"/>
              <a:t>The world’s poorest people—many of whom live in developing areas of Africa, Asia, Latin America, and eastern Europe—struggle daily for </a:t>
            </a:r>
            <a:r>
              <a:rPr lang="en-US" u="sng" dirty="0" smtClean="0"/>
              <a:t>food</a:t>
            </a:r>
            <a:r>
              <a:rPr lang="en-US" dirty="0" smtClean="0"/>
              <a:t>, </a:t>
            </a:r>
            <a:r>
              <a:rPr lang="en-US" u="sng" dirty="0" smtClean="0"/>
              <a:t>shelter</a:t>
            </a:r>
            <a:r>
              <a:rPr lang="en-US" dirty="0" smtClean="0"/>
              <a:t>, and other </a:t>
            </a:r>
            <a:r>
              <a:rPr lang="en-US" u="sng" dirty="0" smtClean="0"/>
              <a:t>necessities</a:t>
            </a:r>
            <a:r>
              <a:rPr lang="en-US" dirty="0" smtClean="0"/>
              <a:t>. </a:t>
            </a:r>
          </a:p>
          <a:p>
            <a:r>
              <a:rPr lang="en-US" dirty="0" smtClean="0"/>
              <a:t>They often suffer from </a:t>
            </a:r>
            <a:r>
              <a:rPr lang="en-US" u="sng" dirty="0" smtClean="0"/>
              <a:t>severe malnutrition</a:t>
            </a:r>
            <a:r>
              <a:rPr lang="en-US" dirty="0" smtClean="0"/>
              <a:t>, </a:t>
            </a:r>
            <a:r>
              <a:rPr lang="en-US" b="1" u="sng" dirty="0" smtClean="0"/>
              <a:t>epidemic </a:t>
            </a:r>
            <a:r>
              <a:rPr lang="en-US" dirty="0" smtClean="0"/>
              <a:t>disease outbreaks, </a:t>
            </a:r>
            <a:r>
              <a:rPr lang="en-US" b="1" u="sng" dirty="0" smtClean="0"/>
              <a:t>famine</a:t>
            </a:r>
            <a:r>
              <a:rPr lang="en-US" dirty="0" smtClean="0"/>
              <a:t>, and </a:t>
            </a:r>
            <a:r>
              <a:rPr lang="en-US" b="1" u="sng" dirty="0" smtClean="0"/>
              <a:t>war</a:t>
            </a:r>
            <a:r>
              <a:rPr lang="en-US" dirty="0" smtClean="0"/>
              <a:t>. </a:t>
            </a:r>
          </a:p>
          <a:p>
            <a:r>
              <a:rPr lang="en-US" dirty="0" smtClean="0"/>
              <a:t>In wealthier countries—such as the United States, Canada, Japan, and those in western Europe—the effects of poverty may include poor nutrition, mental illness, drug dependence, crime, and high rates of disease.</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p:txBody>
          <a:bodyPr>
            <a:normAutofit/>
          </a:bodyPr>
          <a:lstStyle/>
          <a:p>
            <a:pPr marL="531813" lvl="1" indent="-531813">
              <a:buNone/>
            </a:pPr>
            <a:r>
              <a:rPr lang="en-US" sz="3700" dirty="0" smtClean="0"/>
              <a:t>The basic aim of poverty alleviation is to create </a:t>
            </a:r>
            <a:r>
              <a:rPr lang="en-US" sz="3700" u="sng" dirty="0" smtClean="0"/>
              <a:t>conditions for full employment </a:t>
            </a:r>
            <a:r>
              <a:rPr lang="en-US" sz="3700" dirty="0" smtClean="0"/>
              <a:t>and a high rate of growth which in turn provide source of livelihood to many in a society.</a:t>
            </a:r>
          </a:p>
        </p:txBody>
      </p:sp>
      <p:sp>
        <p:nvSpPr>
          <p:cNvPr id="4" name="Title 1"/>
          <p:cNvSpPr txBox="1">
            <a:spLocks/>
          </p:cNvSpPr>
          <p:nvPr/>
        </p:nvSpPr>
        <p:spPr>
          <a:xfrm>
            <a:off x="1618456" y="381000"/>
            <a:ext cx="9152605" cy="715962"/>
          </a:xfrm>
          <a:prstGeom prst="rect">
            <a:avLst/>
          </a:prstGeom>
        </p:spPr>
        <p:txBody>
          <a:bodyPr anchor="ctr">
            <a:normAutofit fontScale="97500" lnSpcReduction="10000"/>
          </a:bodyPr>
          <a:lstStyle/>
          <a:p>
            <a:pPr fontAlgn="auto">
              <a:spcAft>
                <a:spcPts val="0"/>
              </a:spcAft>
            </a:pPr>
            <a:endParaRPr kumimoji="0" lang="en-US" sz="4300" i="0"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6" name="Title 1"/>
          <p:cNvSpPr>
            <a:spLocks noGrp="1"/>
          </p:cNvSpPr>
          <p:nvPr>
            <p:ph type="title"/>
          </p:nvPr>
        </p:nvSpPr>
        <p:spPr>
          <a:xfrm>
            <a:off x="1752389" y="274638"/>
            <a:ext cx="9152605" cy="1143000"/>
          </a:xfrm>
        </p:spPr>
        <p:txBody>
          <a:bodyPr>
            <a:normAutofit/>
          </a:bodyPr>
          <a:lstStyle/>
          <a:p>
            <a:pPr fontAlgn="auto">
              <a:spcAft>
                <a:spcPts val="0"/>
              </a:spcAft>
            </a:pPr>
            <a:r>
              <a:rPr lang="en-US" sz="3600" b="1" u="sng" dirty="0" smtClean="0"/>
              <a:t>E</a:t>
            </a:r>
            <a:r>
              <a:rPr lang="en-US" sz="3600" dirty="0" smtClean="0"/>
              <a:t>radication of </a:t>
            </a:r>
            <a:r>
              <a:rPr lang="en-US" sz="3600" b="1" u="sng" dirty="0" smtClean="0"/>
              <a:t>P</a:t>
            </a:r>
            <a:r>
              <a:rPr lang="en-US" sz="3600" dirty="0" smtClean="0"/>
              <a:t>overty  = </a:t>
            </a:r>
            <a:r>
              <a:rPr lang="en-US" sz="3600" b="1" u="sng" dirty="0" smtClean="0"/>
              <a:t>P</a:t>
            </a:r>
            <a:r>
              <a:rPr lang="en-US" sz="3600" dirty="0" smtClean="0"/>
              <a:t>overty </a:t>
            </a:r>
            <a:r>
              <a:rPr lang="en-US" sz="3600" b="1" u="sng" dirty="0" smtClean="0"/>
              <a:t>A</a:t>
            </a:r>
            <a:r>
              <a:rPr lang="en-US" sz="3600" dirty="0" smtClean="0"/>
              <a:t>lleviation </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1237456" y="685800"/>
            <a:ext cx="9365458" cy="5445125"/>
          </a:xfrm>
        </p:spPr>
        <p:txBody>
          <a:bodyPr>
            <a:normAutofit/>
          </a:bodyPr>
          <a:lstStyle/>
          <a:p>
            <a:pPr eaLnBrk="1" hangingPunct="1"/>
            <a:r>
              <a:rPr lang="en-US" sz="3700" dirty="0" smtClean="0"/>
              <a:t>As already mentioned, all the </a:t>
            </a:r>
            <a:r>
              <a:rPr lang="en-US" sz="3700" u="sng" dirty="0" smtClean="0">
                <a:solidFill>
                  <a:srgbClr val="FF0000"/>
                </a:solidFill>
              </a:rPr>
              <a:t>resources </a:t>
            </a:r>
            <a:r>
              <a:rPr lang="en-US" sz="3700" dirty="0" smtClean="0"/>
              <a:t>on, in and above the earth are made subservient to human beings on trust from Allah, the Creator. </a:t>
            </a:r>
          </a:p>
          <a:p>
            <a:pPr eaLnBrk="1" hangingPunct="1"/>
            <a:r>
              <a:rPr lang="en-US" sz="3700" dirty="0" smtClean="0"/>
              <a:t>It is the duty of the trustees to enjoy and deploy these resources in the best interest of human welfare, including improving </a:t>
            </a:r>
            <a:r>
              <a:rPr lang="en-US" sz="3700" dirty="0" smtClean="0">
                <a:solidFill>
                  <a:srgbClr val="FF0000"/>
                </a:solidFill>
              </a:rPr>
              <a:t>material well being </a:t>
            </a:r>
            <a:r>
              <a:rPr lang="en-US" sz="3700" dirty="0" smtClean="0"/>
              <a:t>and thus </a:t>
            </a:r>
            <a:r>
              <a:rPr lang="en-US" sz="3700" dirty="0" smtClean="0">
                <a:solidFill>
                  <a:srgbClr val="FF0000"/>
                </a:solidFill>
              </a:rPr>
              <a:t>eradicating poverty</a:t>
            </a:r>
            <a:r>
              <a:rPr lang="en-US" sz="3700" dirty="0" smtClean="0"/>
              <a:t>, which is a </a:t>
            </a:r>
            <a:r>
              <a:rPr lang="en-US" sz="3700" dirty="0" smtClean="0">
                <a:solidFill>
                  <a:srgbClr val="FF0000"/>
                </a:solidFill>
              </a:rPr>
              <a:t>social evil </a:t>
            </a:r>
            <a:r>
              <a:rPr lang="en-US" sz="3700" dirty="0" smtClean="0"/>
              <a:t>and  is seen as the sources of all other social problems. </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1313656" y="1524000"/>
            <a:ext cx="9289258" cy="4606925"/>
          </a:xfrm>
        </p:spPr>
        <p:txBody>
          <a:bodyPr/>
          <a:lstStyle/>
          <a:p>
            <a:pPr eaLnBrk="1" hangingPunct="1"/>
            <a:r>
              <a:rPr lang="en-US" dirty="0" smtClean="0"/>
              <a:t>A </a:t>
            </a:r>
            <a:r>
              <a:rPr lang="en-US" dirty="0" smtClean="0">
                <a:solidFill>
                  <a:srgbClr val="FF0000"/>
                </a:solidFill>
              </a:rPr>
              <a:t>way of eradicating poverty </a:t>
            </a:r>
            <a:r>
              <a:rPr lang="en-US" dirty="0" smtClean="0"/>
              <a:t>is to provide a </a:t>
            </a:r>
            <a:r>
              <a:rPr lang="en-US" b="1" u="sng" dirty="0" smtClean="0">
                <a:solidFill>
                  <a:srgbClr val="FF0000"/>
                </a:solidFill>
              </a:rPr>
              <a:t>regular source of income</a:t>
            </a:r>
            <a:r>
              <a:rPr lang="en-US" dirty="0" smtClean="0">
                <a:solidFill>
                  <a:srgbClr val="FF0000"/>
                </a:solidFill>
              </a:rPr>
              <a:t> </a:t>
            </a:r>
            <a:r>
              <a:rPr lang="en-US" dirty="0" smtClean="0"/>
              <a:t>through employment and the avoidance of conditions generating deficient or excess demand and leading to unemployment or inflation. </a:t>
            </a:r>
          </a:p>
          <a:p>
            <a:pPr eaLnBrk="1" hangingPunct="1"/>
            <a:r>
              <a:rPr lang="en-US" dirty="0" smtClean="0">
                <a:solidFill>
                  <a:srgbClr val="FF0000"/>
                </a:solidFill>
              </a:rPr>
              <a:t>Economic well-being </a:t>
            </a:r>
            <a:r>
              <a:rPr lang="en-US" dirty="0" smtClean="0"/>
              <a:t>is not an isolated phenomenon and should be viewed against its negative impacts on the moral fabric of human society, on social and economic justice and on overall </a:t>
            </a:r>
            <a:r>
              <a:rPr lang="en-US" dirty="0" smtClean="0">
                <a:solidFill>
                  <a:srgbClr val="FF0000"/>
                </a:solidFill>
              </a:rPr>
              <a:t>human welfare</a:t>
            </a:r>
            <a:r>
              <a:rPr lang="en-US" dirty="0" smtClean="0"/>
              <a:t>. </a:t>
            </a:r>
          </a:p>
        </p:txBody>
      </p:sp>
      <p:sp>
        <p:nvSpPr>
          <p:cNvPr id="3" name="Rectangle 2"/>
          <p:cNvSpPr/>
          <p:nvPr/>
        </p:nvSpPr>
        <p:spPr>
          <a:xfrm>
            <a:off x="1237456" y="6488668"/>
            <a:ext cx="3419526" cy="369332"/>
          </a:xfrm>
          <a:prstGeom prst="rect">
            <a:avLst/>
          </a:prstGeom>
        </p:spPr>
        <p:txBody>
          <a:bodyPr wrap="none">
            <a:spAutoFit/>
          </a:bodyPr>
          <a:lstStyle/>
          <a:p>
            <a:r>
              <a:rPr lang="en-US" b="1" u="sng" dirty="0" smtClean="0">
                <a:solidFill>
                  <a:srgbClr val="FF0000"/>
                </a:solidFill>
              </a:rPr>
              <a:t>1. regular source of income</a:t>
            </a:r>
            <a:r>
              <a:rPr lang="en-US" dirty="0" smtClean="0">
                <a:solidFill>
                  <a:srgbClr val="FF0000"/>
                </a:solidFill>
              </a:rPr>
              <a:t> </a:t>
            </a:r>
            <a:endParaRPr lang="en-US" dirty="0"/>
          </a:p>
        </p:txBody>
      </p:sp>
      <p:sp>
        <p:nvSpPr>
          <p:cNvPr id="4" name="Title 1"/>
          <p:cNvSpPr>
            <a:spLocks noGrp="1"/>
          </p:cNvSpPr>
          <p:nvPr>
            <p:ph type="title"/>
          </p:nvPr>
        </p:nvSpPr>
        <p:spPr>
          <a:xfrm>
            <a:off x="1752389" y="274638"/>
            <a:ext cx="9152605" cy="1143000"/>
          </a:xfrm>
        </p:spPr>
        <p:txBody>
          <a:bodyPr/>
          <a:lstStyle/>
          <a:p>
            <a:pPr fontAlgn="auto">
              <a:spcAft>
                <a:spcPts val="0"/>
              </a:spcAft>
            </a:pPr>
            <a:r>
              <a:rPr lang="en-US" dirty="0" smtClean="0"/>
              <a:t>How to eradicate poverty? </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1389856" y="762000"/>
            <a:ext cx="9213058" cy="5368925"/>
          </a:xfrm>
        </p:spPr>
        <p:txBody>
          <a:bodyPr/>
          <a:lstStyle/>
          <a:p>
            <a:pPr eaLnBrk="1" hangingPunct="1"/>
            <a:r>
              <a:rPr lang="en-US" dirty="0" smtClean="0"/>
              <a:t>The eradication of poverty leads to the concept of </a:t>
            </a:r>
            <a:r>
              <a:rPr lang="en-US" b="1" u="sng" dirty="0" smtClean="0">
                <a:solidFill>
                  <a:srgbClr val="FF0000"/>
                </a:solidFill>
              </a:rPr>
              <a:t>controlled economy</a:t>
            </a:r>
            <a:r>
              <a:rPr lang="en-US" dirty="0" smtClean="0"/>
              <a:t>. </a:t>
            </a:r>
          </a:p>
          <a:p>
            <a:pPr eaLnBrk="1" hangingPunct="1"/>
            <a:r>
              <a:rPr lang="en-US" dirty="0" smtClean="0"/>
              <a:t>The un-disciplined and un-guided interplay of market forces may not work out for the best of all strata of the society, and </a:t>
            </a:r>
          </a:p>
          <a:p>
            <a:pPr eaLnBrk="1" hangingPunct="1"/>
            <a:r>
              <a:rPr lang="en-US" dirty="0" smtClean="0"/>
              <a:t>the Islamic state, in order to protect the interest of majority , should therefore resort to </a:t>
            </a:r>
            <a:r>
              <a:rPr lang="en-US" dirty="0" smtClean="0">
                <a:solidFill>
                  <a:srgbClr val="FF0000"/>
                </a:solidFill>
              </a:rPr>
              <a:t>planning and control </a:t>
            </a:r>
            <a:r>
              <a:rPr lang="en-US" dirty="0" smtClean="0"/>
              <a:t>of the market and economy. </a:t>
            </a:r>
          </a:p>
        </p:txBody>
      </p:sp>
      <p:sp>
        <p:nvSpPr>
          <p:cNvPr id="3" name="Rectangle 2"/>
          <p:cNvSpPr/>
          <p:nvPr/>
        </p:nvSpPr>
        <p:spPr>
          <a:xfrm>
            <a:off x="1389856" y="6488668"/>
            <a:ext cx="2755883" cy="369332"/>
          </a:xfrm>
          <a:prstGeom prst="rect">
            <a:avLst/>
          </a:prstGeom>
        </p:spPr>
        <p:txBody>
          <a:bodyPr wrap="none">
            <a:spAutoFit/>
          </a:bodyPr>
          <a:lstStyle/>
          <a:p>
            <a:r>
              <a:rPr lang="en-US" b="1" u="sng" dirty="0" smtClean="0">
                <a:solidFill>
                  <a:srgbClr val="FF0000"/>
                </a:solidFill>
              </a:rPr>
              <a:t>2. controlled economy</a:t>
            </a:r>
            <a:endParaRPr lang="en-US"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1313656" y="533400"/>
            <a:ext cx="9289258" cy="5562600"/>
          </a:xfrm>
        </p:spPr>
        <p:txBody>
          <a:bodyPr/>
          <a:lstStyle/>
          <a:p>
            <a:pPr eaLnBrk="1" hangingPunct="1"/>
            <a:r>
              <a:rPr lang="en-US" sz="3700" dirty="0" smtClean="0">
                <a:solidFill>
                  <a:srgbClr val="FF0000"/>
                </a:solidFill>
              </a:rPr>
              <a:t>Market control </a:t>
            </a:r>
            <a:r>
              <a:rPr lang="en-US" sz="3700" dirty="0" smtClean="0"/>
              <a:t>does not mean regimentation</a:t>
            </a:r>
            <a:r>
              <a:rPr lang="en-US" sz="2800" dirty="0" smtClean="0"/>
              <a:t>*</a:t>
            </a:r>
            <a:r>
              <a:rPr lang="en-US" sz="3700" dirty="0" smtClean="0"/>
              <a:t> or unscrupulous</a:t>
            </a:r>
            <a:r>
              <a:rPr lang="en-US" sz="2800" dirty="0" smtClean="0"/>
              <a:t>~</a:t>
            </a:r>
            <a:r>
              <a:rPr lang="en-US" sz="3700" dirty="0" smtClean="0"/>
              <a:t> control of the private sector, rather than to </a:t>
            </a:r>
            <a:r>
              <a:rPr lang="en-US" sz="3700" dirty="0" smtClean="0">
                <a:solidFill>
                  <a:srgbClr val="FF0000"/>
                </a:solidFill>
              </a:rPr>
              <a:t>minimize laissez-faire-ism</a:t>
            </a:r>
            <a:r>
              <a:rPr lang="en-US" sz="2800" dirty="0" smtClean="0">
                <a:solidFill>
                  <a:srgbClr val="FF0000"/>
                </a:solidFill>
              </a:rPr>
              <a:t>**</a:t>
            </a:r>
            <a:r>
              <a:rPr lang="en-US" sz="3700" dirty="0" smtClean="0">
                <a:solidFill>
                  <a:srgbClr val="FF0000"/>
                </a:solidFill>
              </a:rPr>
              <a:t> </a:t>
            </a:r>
            <a:r>
              <a:rPr lang="en-US" sz="3700" dirty="0" smtClean="0"/>
              <a:t>and play an active role guiding and regulating demand so that occurrence of </a:t>
            </a:r>
            <a:r>
              <a:rPr lang="en-US" sz="3700" dirty="0" smtClean="0">
                <a:solidFill>
                  <a:srgbClr val="FF0000"/>
                </a:solidFill>
              </a:rPr>
              <a:t>recession or inflation </a:t>
            </a:r>
            <a:r>
              <a:rPr lang="en-US" sz="3700" dirty="0" smtClean="0"/>
              <a:t>is avoided.</a:t>
            </a:r>
          </a:p>
        </p:txBody>
      </p:sp>
      <p:sp>
        <p:nvSpPr>
          <p:cNvPr id="3" name="Rectangle 2"/>
          <p:cNvSpPr/>
          <p:nvPr/>
        </p:nvSpPr>
        <p:spPr>
          <a:xfrm>
            <a:off x="7562056" y="5943600"/>
            <a:ext cx="3070969" cy="369332"/>
          </a:xfrm>
          <a:prstGeom prst="rect">
            <a:avLst/>
          </a:prstGeom>
        </p:spPr>
        <p:txBody>
          <a:bodyPr wrap="none">
            <a:spAutoFit/>
          </a:bodyPr>
          <a:lstStyle/>
          <a:p>
            <a:r>
              <a:rPr lang="en-US" dirty="0" smtClean="0"/>
              <a:t>*strict organizational control</a:t>
            </a:r>
            <a:endParaRPr lang="en-US" dirty="0"/>
          </a:p>
        </p:txBody>
      </p:sp>
      <p:sp>
        <p:nvSpPr>
          <p:cNvPr id="4" name="Rectangle 3"/>
          <p:cNvSpPr/>
          <p:nvPr/>
        </p:nvSpPr>
        <p:spPr>
          <a:xfrm>
            <a:off x="399256" y="4876800"/>
            <a:ext cx="3124200" cy="646331"/>
          </a:xfrm>
          <a:prstGeom prst="rect">
            <a:avLst/>
          </a:prstGeom>
        </p:spPr>
        <p:txBody>
          <a:bodyPr wrap="square">
            <a:spAutoFit/>
          </a:bodyPr>
          <a:lstStyle/>
          <a:p>
            <a:r>
              <a:rPr lang="en-US" dirty="0" smtClean="0"/>
              <a:t>~not restrained by moral or ethical principles</a:t>
            </a:r>
            <a:endParaRPr lang="en-US" dirty="0"/>
          </a:p>
        </p:txBody>
      </p:sp>
      <p:sp>
        <p:nvSpPr>
          <p:cNvPr id="5" name="Rectangle 4"/>
          <p:cNvSpPr/>
          <p:nvPr/>
        </p:nvSpPr>
        <p:spPr>
          <a:xfrm>
            <a:off x="1161257" y="5858470"/>
            <a:ext cx="4572000" cy="923330"/>
          </a:xfrm>
          <a:prstGeom prst="rect">
            <a:avLst/>
          </a:prstGeom>
        </p:spPr>
        <p:txBody>
          <a:bodyPr wrap="square">
            <a:spAutoFit/>
          </a:bodyPr>
          <a:lstStyle/>
          <a:p>
            <a:r>
              <a:rPr lang="en-US" dirty="0" smtClean="0"/>
              <a:t>**refusal to interfere in other people's affairs, or the practice of letting people do as they wish</a:t>
            </a:r>
            <a:endParaRPr lang="en-US"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1313656" y="609600"/>
            <a:ext cx="9289258" cy="5521325"/>
          </a:xfrm>
        </p:spPr>
        <p:txBody>
          <a:bodyPr/>
          <a:lstStyle/>
          <a:p>
            <a:pPr eaLnBrk="1" hangingPunct="1">
              <a:lnSpc>
                <a:spcPct val="90000"/>
              </a:lnSpc>
            </a:pPr>
            <a:r>
              <a:rPr lang="en-US" dirty="0" smtClean="0"/>
              <a:t>The holy prophet (</a:t>
            </a:r>
            <a:r>
              <a:rPr lang="en-US" dirty="0" err="1" smtClean="0"/>
              <a:t>pbuh</a:t>
            </a:r>
            <a:r>
              <a:rPr lang="en-US" dirty="0" smtClean="0"/>
              <a:t>) has said, “</a:t>
            </a:r>
            <a:r>
              <a:rPr lang="en-US" dirty="0" smtClean="0">
                <a:solidFill>
                  <a:srgbClr val="FF0000"/>
                </a:solidFill>
              </a:rPr>
              <a:t>Those who </a:t>
            </a:r>
            <a:r>
              <a:rPr lang="en-US" b="1" u="sng" dirty="0" smtClean="0">
                <a:solidFill>
                  <a:srgbClr val="FF0000"/>
                </a:solidFill>
              </a:rPr>
              <a:t>cheat</a:t>
            </a:r>
            <a:r>
              <a:rPr lang="en-US" dirty="0" smtClean="0">
                <a:solidFill>
                  <a:srgbClr val="FF0000"/>
                </a:solidFill>
              </a:rPr>
              <a:t> others in selling and buying , are not from amongst us</a:t>
            </a:r>
            <a:r>
              <a:rPr lang="en-US" dirty="0" smtClean="0">
                <a:solidFill>
                  <a:srgbClr val="FF0000"/>
                </a:solidFill>
                <a:hlinkClick r:id="" action="ppaction://noaction"/>
              </a:rPr>
              <a:t>[1]</a:t>
            </a:r>
            <a:r>
              <a:rPr lang="en-US" dirty="0" smtClean="0">
                <a:solidFill>
                  <a:srgbClr val="FF0000"/>
                </a:solidFill>
              </a:rPr>
              <a:t>.</a:t>
            </a:r>
          </a:p>
          <a:p>
            <a:pPr eaLnBrk="1" hangingPunct="1">
              <a:lnSpc>
                <a:spcPct val="90000"/>
              </a:lnSpc>
            </a:pPr>
            <a:r>
              <a:rPr lang="en-US" dirty="0" smtClean="0"/>
              <a:t>The holy Quran commands us not to give short measures and weight and to establish weight with justice</a:t>
            </a:r>
            <a:r>
              <a:rPr lang="en-US" dirty="0" smtClean="0">
                <a:hlinkClick r:id="" action="ppaction://noaction"/>
              </a:rPr>
              <a:t>[2]</a:t>
            </a:r>
            <a:r>
              <a:rPr lang="en-US" dirty="0" smtClean="0"/>
              <a:t>.  </a:t>
            </a:r>
          </a:p>
          <a:p>
            <a:pPr eaLnBrk="1" hangingPunct="1">
              <a:lnSpc>
                <a:spcPct val="90000"/>
              </a:lnSpc>
            </a:pPr>
            <a:r>
              <a:rPr lang="en-US" dirty="0" smtClean="0"/>
              <a:t>An  Islamic welfare state , therefore, must keep an eye on </a:t>
            </a:r>
            <a:r>
              <a:rPr lang="en-US" dirty="0" smtClean="0">
                <a:solidFill>
                  <a:srgbClr val="FF0000"/>
                </a:solidFill>
              </a:rPr>
              <a:t>prices, weight </a:t>
            </a:r>
            <a:r>
              <a:rPr lang="en-US" dirty="0" smtClean="0"/>
              <a:t>and </a:t>
            </a:r>
            <a:r>
              <a:rPr lang="en-US" dirty="0" smtClean="0">
                <a:solidFill>
                  <a:srgbClr val="FF0000"/>
                </a:solidFill>
              </a:rPr>
              <a:t>measures </a:t>
            </a:r>
            <a:r>
              <a:rPr lang="en-US" dirty="0" smtClean="0"/>
              <a:t>and the </a:t>
            </a:r>
            <a:r>
              <a:rPr lang="en-US" dirty="0" smtClean="0">
                <a:solidFill>
                  <a:srgbClr val="FF0000"/>
                </a:solidFill>
              </a:rPr>
              <a:t>quality of good and services</a:t>
            </a:r>
            <a:r>
              <a:rPr lang="en-US" dirty="0" smtClean="0"/>
              <a:t>.</a:t>
            </a:r>
            <a:endParaRPr lang="en-US" sz="1800" i="1" dirty="0" smtClean="0"/>
          </a:p>
        </p:txBody>
      </p:sp>
      <p:grpSp>
        <p:nvGrpSpPr>
          <p:cNvPr id="5" name="Group 4"/>
          <p:cNvGrpSpPr/>
          <p:nvPr/>
        </p:nvGrpSpPr>
        <p:grpSpPr>
          <a:xfrm>
            <a:off x="6571456" y="4648200"/>
            <a:ext cx="4171950" cy="1143000"/>
            <a:chOff x="6876256" y="6115050"/>
            <a:chExt cx="3790950" cy="742950"/>
          </a:xfrm>
        </p:grpSpPr>
        <p:pic>
          <p:nvPicPr>
            <p:cNvPr id="1026" name="Picture 2"/>
            <p:cNvPicPr>
              <a:picLocks noChangeAspect="1" noChangeArrowheads="1"/>
            </p:cNvPicPr>
            <p:nvPr/>
          </p:nvPicPr>
          <p:blipFill>
            <a:blip r:embed="rId2"/>
            <a:srcRect l="66920"/>
            <a:stretch>
              <a:fillRect/>
            </a:stretch>
          </p:blipFill>
          <p:spPr bwMode="auto">
            <a:xfrm>
              <a:off x="9009856" y="6115050"/>
              <a:ext cx="1657350" cy="742950"/>
            </a:xfrm>
            <a:prstGeom prst="rect">
              <a:avLst/>
            </a:prstGeom>
            <a:noFill/>
            <a:ln w="9525">
              <a:noFill/>
              <a:miter lim="800000"/>
              <a:headEnd/>
              <a:tailEnd/>
            </a:ln>
            <a:effectLst/>
          </p:spPr>
        </p:pic>
        <p:pic>
          <p:nvPicPr>
            <p:cNvPr id="4" name="Picture 2"/>
            <p:cNvPicPr>
              <a:picLocks noChangeAspect="1" noChangeArrowheads="1"/>
            </p:cNvPicPr>
            <p:nvPr/>
          </p:nvPicPr>
          <p:blipFill>
            <a:blip r:embed="rId2"/>
            <a:srcRect r="55894"/>
            <a:stretch>
              <a:fillRect/>
            </a:stretch>
          </p:blipFill>
          <p:spPr bwMode="auto">
            <a:xfrm>
              <a:off x="6876256" y="6115050"/>
              <a:ext cx="2209800" cy="742950"/>
            </a:xfrm>
            <a:prstGeom prst="rect">
              <a:avLst/>
            </a:prstGeom>
            <a:noFill/>
            <a:ln w="9525">
              <a:noFill/>
              <a:miter lim="800000"/>
              <a:headEnd/>
              <a:tailEnd/>
            </a:ln>
            <a:effectLst/>
          </p:spPr>
        </p:pic>
      </p:grpSp>
      <p:sp>
        <p:nvSpPr>
          <p:cNvPr id="6" name="Rectangle 5"/>
          <p:cNvSpPr/>
          <p:nvPr/>
        </p:nvSpPr>
        <p:spPr>
          <a:xfrm>
            <a:off x="-1" y="6017770"/>
            <a:ext cx="11161713" cy="840230"/>
          </a:xfrm>
          <a:prstGeom prst="rect">
            <a:avLst/>
          </a:prstGeom>
          <a:solidFill>
            <a:schemeClr val="accent1"/>
          </a:solidFill>
        </p:spPr>
        <p:txBody>
          <a:bodyPr wrap="square">
            <a:spAutoFit/>
          </a:bodyPr>
          <a:lstStyle/>
          <a:p>
            <a:pPr eaLnBrk="1" hangingPunct="1">
              <a:lnSpc>
                <a:spcPct val="90000"/>
              </a:lnSpc>
            </a:pPr>
            <a:r>
              <a:rPr lang="en-US" dirty="0" smtClean="0">
                <a:hlinkClick r:id="" action="ppaction://noaction"/>
              </a:rPr>
              <a:t>[1]</a:t>
            </a:r>
            <a:r>
              <a:rPr lang="en-US" dirty="0" smtClean="0"/>
              <a:t> </a:t>
            </a:r>
            <a:r>
              <a:rPr lang="en-US" dirty="0" err="1" smtClean="0"/>
              <a:t>Sulaiman</a:t>
            </a:r>
            <a:r>
              <a:rPr lang="en-US" dirty="0" smtClean="0"/>
              <a:t> Bin </a:t>
            </a:r>
            <a:r>
              <a:rPr lang="en-US" dirty="0" err="1" smtClean="0"/>
              <a:t>Ashaat</a:t>
            </a:r>
            <a:r>
              <a:rPr lang="en-US" dirty="0" smtClean="0"/>
              <a:t>, </a:t>
            </a:r>
            <a:r>
              <a:rPr lang="en-US" i="1" dirty="0" err="1" smtClean="0"/>
              <a:t>Sunan</a:t>
            </a:r>
            <a:r>
              <a:rPr lang="en-US" i="1" dirty="0" smtClean="0"/>
              <a:t> Abu </a:t>
            </a:r>
            <a:r>
              <a:rPr lang="en-US" i="1" dirty="0" err="1" smtClean="0"/>
              <a:t>Daud</a:t>
            </a:r>
            <a:r>
              <a:rPr lang="en-US" dirty="0" smtClean="0"/>
              <a:t> .</a:t>
            </a:r>
            <a:r>
              <a:rPr lang="en-US" dirty="0" err="1" smtClean="0"/>
              <a:t>Vol</a:t>
            </a:r>
            <a:r>
              <a:rPr lang="en-US" dirty="0" smtClean="0"/>
              <a:t>-II, Translated by Ahmad </a:t>
            </a:r>
            <a:r>
              <a:rPr lang="en-US" dirty="0" err="1" smtClean="0"/>
              <a:t>Hussain</a:t>
            </a:r>
            <a:r>
              <a:rPr lang="en-US" dirty="0" smtClean="0"/>
              <a:t>, </a:t>
            </a:r>
            <a:r>
              <a:rPr lang="en-US" dirty="0" err="1" smtClean="0"/>
              <a:t>Kitab</a:t>
            </a:r>
            <a:r>
              <a:rPr lang="en-US" dirty="0" smtClean="0"/>
              <a:t> </a:t>
            </a:r>
            <a:r>
              <a:rPr lang="en-US" dirty="0" err="1" smtClean="0"/>
              <a:t>Bhawan</a:t>
            </a:r>
            <a:r>
              <a:rPr lang="en-US" dirty="0" smtClean="0"/>
              <a:t>, New Delhi.pp.982, 3445.</a:t>
            </a:r>
            <a:endParaRPr lang="en-US" dirty="0" smtClean="0">
              <a:hlinkClick r:id="" action="ppaction://noaction"/>
            </a:endParaRPr>
          </a:p>
          <a:p>
            <a:pPr eaLnBrk="1" hangingPunct="1">
              <a:lnSpc>
                <a:spcPct val="90000"/>
              </a:lnSpc>
            </a:pPr>
            <a:r>
              <a:rPr lang="en-US" dirty="0" smtClean="0">
                <a:hlinkClick r:id="" action="ppaction://noaction"/>
              </a:rPr>
              <a:t>[2]</a:t>
            </a:r>
            <a:r>
              <a:rPr lang="en-US" dirty="0" smtClean="0"/>
              <a:t> Al-Quran ( 11:84 Hood, 55:9 Al-</a:t>
            </a:r>
            <a:r>
              <a:rPr lang="en-US" dirty="0" err="1" smtClean="0"/>
              <a:t>Rahman</a:t>
            </a:r>
            <a:r>
              <a:rPr lang="en-US" dirty="0" smtClean="0"/>
              <a:t>)</a:t>
            </a:r>
            <a:endParaRPr lang="en-US" i="1" dirty="0" smtClean="0"/>
          </a:p>
        </p:txBody>
      </p:sp>
      <p:pic>
        <p:nvPicPr>
          <p:cNvPr id="1027" name="Picture 3"/>
          <p:cNvPicPr>
            <a:picLocks noChangeAspect="1" noChangeArrowheads="1"/>
          </p:cNvPicPr>
          <p:nvPr/>
        </p:nvPicPr>
        <p:blipFill>
          <a:blip r:embed="rId3"/>
          <a:srcRect/>
          <a:stretch>
            <a:fillRect/>
          </a:stretch>
        </p:blipFill>
        <p:spPr bwMode="auto">
          <a:xfrm>
            <a:off x="856456" y="5010150"/>
            <a:ext cx="5048250" cy="857250"/>
          </a:xfrm>
          <a:prstGeom prst="rect">
            <a:avLst/>
          </a:prstGeom>
          <a:noFill/>
          <a:ln w="9525">
            <a:noFill/>
            <a:miter lim="800000"/>
            <a:headEnd/>
            <a:tailEnd/>
          </a:ln>
          <a:effectLst/>
        </p:spPr>
      </p:pic>
      <p:sp>
        <p:nvSpPr>
          <p:cNvPr id="8" name="Rectangle 7"/>
          <p:cNvSpPr/>
          <p:nvPr/>
        </p:nvSpPr>
        <p:spPr>
          <a:xfrm>
            <a:off x="246856" y="228600"/>
            <a:ext cx="1112805" cy="369332"/>
          </a:xfrm>
          <a:prstGeom prst="rect">
            <a:avLst/>
          </a:prstGeom>
        </p:spPr>
        <p:txBody>
          <a:bodyPr wrap="none">
            <a:spAutoFit/>
          </a:bodyPr>
          <a:lstStyle/>
          <a:p>
            <a:r>
              <a:rPr lang="en-US" b="1" u="sng" dirty="0" smtClean="0">
                <a:solidFill>
                  <a:srgbClr val="FF0000"/>
                </a:solidFill>
              </a:rPr>
              <a:t>3. cheat</a:t>
            </a:r>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1313656" y="533400"/>
            <a:ext cx="9289258" cy="5597525"/>
          </a:xfrm>
        </p:spPr>
        <p:txBody>
          <a:bodyPr/>
          <a:lstStyle/>
          <a:p>
            <a:pPr eaLnBrk="1" hangingPunct="1">
              <a:lnSpc>
                <a:spcPct val="90000"/>
              </a:lnSpc>
            </a:pPr>
            <a:r>
              <a:rPr lang="en-US" b="1" u="sng" dirty="0" smtClean="0">
                <a:solidFill>
                  <a:srgbClr val="FF0000"/>
                </a:solidFill>
              </a:rPr>
              <a:t>Hoarding</a:t>
            </a:r>
            <a:r>
              <a:rPr lang="en-US" dirty="0" smtClean="0"/>
              <a:t> is also forbidden in an Islamic state. The prophet (</a:t>
            </a:r>
            <a:r>
              <a:rPr lang="en-US" dirty="0" err="1" smtClean="0"/>
              <a:t>pbuh</a:t>
            </a:r>
            <a:r>
              <a:rPr lang="en-US" dirty="0" smtClean="0"/>
              <a:t>) has said that </a:t>
            </a:r>
            <a:r>
              <a:rPr lang="en-US" dirty="0" smtClean="0">
                <a:solidFill>
                  <a:srgbClr val="FF0000"/>
                </a:solidFill>
              </a:rPr>
              <a:t>whomsoever withholds a particular commodity or commercial article, is a sinner</a:t>
            </a:r>
            <a:r>
              <a:rPr lang="en-US" dirty="0" smtClean="0">
                <a:solidFill>
                  <a:srgbClr val="FF0000"/>
                </a:solidFill>
                <a:hlinkClick r:id="" action="ppaction://noaction"/>
              </a:rPr>
              <a:t>[1]</a:t>
            </a:r>
            <a:r>
              <a:rPr lang="en-US" dirty="0" smtClean="0">
                <a:solidFill>
                  <a:srgbClr val="FF0000"/>
                </a:solidFill>
              </a:rPr>
              <a:t> and that if some one holds grain with the intension that its prices will go up and he will earn more money from the Muslims, such a person is a sinner</a:t>
            </a:r>
            <a:r>
              <a:rPr lang="en-US" dirty="0" smtClean="0">
                <a:solidFill>
                  <a:srgbClr val="FF0000"/>
                </a:solidFill>
                <a:hlinkClick r:id="" action="ppaction://noaction"/>
              </a:rPr>
              <a:t>[2]</a:t>
            </a:r>
            <a:r>
              <a:rPr lang="en-US" dirty="0" smtClean="0">
                <a:solidFill>
                  <a:srgbClr val="FF0000"/>
                </a:solidFill>
              </a:rPr>
              <a:t>. </a:t>
            </a:r>
          </a:p>
          <a:p>
            <a:pPr eaLnBrk="1" hangingPunct="1">
              <a:lnSpc>
                <a:spcPct val="90000"/>
              </a:lnSpc>
            </a:pPr>
            <a:r>
              <a:rPr lang="en-US" dirty="0" smtClean="0"/>
              <a:t/>
            </a:r>
            <a:br>
              <a:rPr lang="en-US" dirty="0" smtClean="0"/>
            </a:br>
            <a:endParaRPr lang="en-US" sz="2000" dirty="0" smtClean="0"/>
          </a:p>
        </p:txBody>
      </p:sp>
      <p:sp>
        <p:nvSpPr>
          <p:cNvPr id="3" name="Rectangle 2"/>
          <p:cNvSpPr/>
          <p:nvPr/>
        </p:nvSpPr>
        <p:spPr>
          <a:xfrm>
            <a:off x="1466056" y="5519172"/>
            <a:ext cx="9448800" cy="840230"/>
          </a:xfrm>
          <a:prstGeom prst="rect">
            <a:avLst/>
          </a:prstGeom>
        </p:spPr>
        <p:style>
          <a:lnRef idx="1">
            <a:schemeClr val="accent6"/>
          </a:lnRef>
          <a:fillRef idx="3">
            <a:schemeClr val="accent6"/>
          </a:fillRef>
          <a:effectRef idx="2">
            <a:schemeClr val="accent6"/>
          </a:effectRef>
          <a:fontRef idx="minor">
            <a:schemeClr val="lt1"/>
          </a:fontRef>
        </p:style>
        <p:txBody>
          <a:bodyPr wrap="square">
            <a:spAutoFit/>
          </a:bodyPr>
          <a:lstStyle/>
          <a:p>
            <a:pPr eaLnBrk="1" hangingPunct="1">
              <a:lnSpc>
                <a:spcPct val="90000"/>
              </a:lnSpc>
            </a:pPr>
            <a:r>
              <a:rPr lang="en-US" dirty="0" smtClean="0">
                <a:hlinkClick r:id="" action="ppaction://noaction"/>
              </a:rPr>
              <a:t>[1]</a:t>
            </a:r>
            <a:r>
              <a:rPr lang="en-US" dirty="0" smtClean="0"/>
              <a:t> Muslim Bin Al-</a:t>
            </a:r>
            <a:r>
              <a:rPr lang="en-US" dirty="0" err="1" smtClean="0"/>
              <a:t>Hajaj</a:t>
            </a:r>
            <a:r>
              <a:rPr lang="en-US" dirty="0" smtClean="0"/>
              <a:t>,  </a:t>
            </a:r>
            <a:r>
              <a:rPr lang="en-US" i="1" dirty="0" err="1" smtClean="0"/>
              <a:t>Saheeh</a:t>
            </a:r>
            <a:r>
              <a:rPr lang="en-US" i="1" dirty="0" smtClean="0"/>
              <a:t> Muslim </a:t>
            </a:r>
            <a:r>
              <a:rPr lang="en-US" dirty="0" err="1" smtClean="0"/>
              <a:t>Vol</a:t>
            </a:r>
            <a:r>
              <a:rPr lang="en-US" dirty="0" smtClean="0"/>
              <a:t>-III (</a:t>
            </a:r>
            <a:r>
              <a:rPr lang="en-US" dirty="0" err="1" smtClean="0"/>
              <a:t>Kitabul</a:t>
            </a:r>
            <a:r>
              <a:rPr lang="en-US" dirty="0" smtClean="0"/>
              <a:t> </a:t>
            </a:r>
            <a:r>
              <a:rPr lang="en-US" dirty="0" err="1" smtClean="0"/>
              <a:t>Buyu</a:t>
            </a:r>
            <a:r>
              <a:rPr lang="en-US" dirty="0" smtClean="0"/>
              <a:t>) Translated by Abdul </a:t>
            </a:r>
            <a:r>
              <a:rPr lang="en-US" dirty="0" err="1" smtClean="0"/>
              <a:t>Hameed</a:t>
            </a:r>
            <a:r>
              <a:rPr lang="en-US" dirty="0" smtClean="0"/>
              <a:t> Siddiqui,1987, .</a:t>
            </a:r>
            <a:r>
              <a:rPr lang="en-US" dirty="0" err="1" smtClean="0"/>
              <a:t>Sh</a:t>
            </a:r>
            <a:r>
              <a:rPr lang="en-US" dirty="0" smtClean="0"/>
              <a:t> Muhammad </a:t>
            </a:r>
            <a:r>
              <a:rPr lang="en-US" dirty="0" err="1" smtClean="0"/>
              <a:t>Ashraf</a:t>
            </a:r>
            <a:r>
              <a:rPr lang="en-US" dirty="0" smtClean="0"/>
              <a:t> Lahore. Pp. 845, 3910.</a:t>
            </a:r>
            <a:endParaRPr lang="en-US" dirty="0" smtClean="0">
              <a:hlinkClick r:id="" action="ppaction://noaction"/>
            </a:endParaRPr>
          </a:p>
          <a:p>
            <a:pPr eaLnBrk="1" hangingPunct="1">
              <a:lnSpc>
                <a:spcPct val="90000"/>
              </a:lnSpc>
            </a:pPr>
            <a:r>
              <a:rPr lang="en-US" dirty="0" smtClean="0">
                <a:hlinkClick r:id="" action="ppaction://noaction"/>
              </a:rPr>
              <a:t>[2]</a:t>
            </a:r>
            <a:r>
              <a:rPr lang="en-US" dirty="0" smtClean="0"/>
              <a:t> Ibid.</a:t>
            </a:r>
          </a:p>
        </p:txBody>
      </p:sp>
      <p:sp>
        <p:nvSpPr>
          <p:cNvPr id="4" name="Rectangle 3"/>
          <p:cNvSpPr/>
          <p:nvPr/>
        </p:nvSpPr>
        <p:spPr>
          <a:xfrm>
            <a:off x="0" y="6488668"/>
            <a:ext cx="1535998" cy="369332"/>
          </a:xfrm>
          <a:prstGeom prst="rect">
            <a:avLst/>
          </a:prstGeom>
        </p:spPr>
        <p:txBody>
          <a:bodyPr wrap="none">
            <a:spAutoFit/>
          </a:bodyPr>
          <a:lstStyle/>
          <a:p>
            <a:r>
              <a:rPr lang="en-US" b="1" u="sng" dirty="0" smtClean="0">
                <a:solidFill>
                  <a:srgbClr val="FF0000"/>
                </a:solidFill>
              </a:rPr>
              <a:t>4. Hoarding</a:t>
            </a:r>
            <a:endParaRPr lang="en-US"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1313656" y="685800"/>
            <a:ext cx="9289258" cy="5445125"/>
          </a:xfrm>
        </p:spPr>
        <p:txBody>
          <a:bodyPr/>
          <a:lstStyle/>
          <a:p>
            <a:pPr eaLnBrk="1" hangingPunct="1"/>
            <a:r>
              <a:rPr lang="en-US" dirty="0" smtClean="0"/>
              <a:t>Related to the economy in particular and social development in general, is the concept of the </a:t>
            </a:r>
            <a:r>
              <a:rPr lang="en-US" dirty="0" smtClean="0">
                <a:solidFill>
                  <a:srgbClr val="FF0000"/>
                </a:solidFill>
              </a:rPr>
              <a:t>development</a:t>
            </a:r>
            <a:r>
              <a:rPr lang="en-US" dirty="0" smtClean="0">
                <a:solidFill>
                  <a:srgbClr val="FFFF00"/>
                </a:solidFill>
              </a:rPr>
              <a:t> </a:t>
            </a:r>
            <a:r>
              <a:rPr lang="en-US" dirty="0" smtClean="0">
                <a:solidFill>
                  <a:srgbClr val="FF0000"/>
                </a:solidFill>
              </a:rPr>
              <a:t>of physical and social </a:t>
            </a:r>
            <a:r>
              <a:rPr lang="en-US" b="1" u="sng" dirty="0" smtClean="0">
                <a:solidFill>
                  <a:srgbClr val="FF0000"/>
                </a:solidFill>
              </a:rPr>
              <a:t>infrastructure*</a:t>
            </a:r>
            <a:r>
              <a:rPr lang="en-US" dirty="0" smtClean="0"/>
              <a:t>, as necessary as capital for a business, and which ultimately leads to the general prosperity of the society as a whole. </a:t>
            </a:r>
          </a:p>
          <a:p>
            <a:pPr eaLnBrk="1" hangingPunct="1"/>
            <a:r>
              <a:rPr lang="en-US" dirty="0" smtClean="0"/>
              <a:t>Investment in necessary infrastructure development leads to economic development directly. </a:t>
            </a:r>
          </a:p>
        </p:txBody>
      </p:sp>
      <p:sp>
        <p:nvSpPr>
          <p:cNvPr id="3" name="Rectangle 2"/>
          <p:cNvSpPr/>
          <p:nvPr/>
        </p:nvSpPr>
        <p:spPr>
          <a:xfrm>
            <a:off x="0" y="6488668"/>
            <a:ext cx="2145139" cy="369332"/>
          </a:xfrm>
          <a:prstGeom prst="rect">
            <a:avLst/>
          </a:prstGeom>
        </p:spPr>
        <p:txBody>
          <a:bodyPr wrap="none">
            <a:spAutoFit/>
          </a:bodyPr>
          <a:lstStyle/>
          <a:p>
            <a:r>
              <a:rPr lang="en-US" b="1" u="sng" dirty="0" smtClean="0">
                <a:solidFill>
                  <a:srgbClr val="FF0000"/>
                </a:solidFill>
              </a:rPr>
              <a:t>5. infrastructure</a:t>
            </a:r>
            <a:endParaRPr lang="en-US" dirty="0"/>
          </a:p>
        </p:txBody>
      </p:sp>
      <p:sp>
        <p:nvSpPr>
          <p:cNvPr id="4" name="Rectangle 3"/>
          <p:cNvSpPr/>
          <p:nvPr/>
        </p:nvSpPr>
        <p:spPr>
          <a:xfrm>
            <a:off x="3218656" y="5288340"/>
            <a:ext cx="7943057" cy="156966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sz="2400" dirty="0" smtClean="0"/>
              <a:t>*large-scale public systems, services, and facilities of a country or region that are necessary for economic activity, including power and water supplies, public transportation, telecommunications, roads, and schools</a:t>
            </a:r>
            <a:endParaRPr lang="en-US" sz="2400"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1618456" y="381000"/>
            <a:ext cx="8984458" cy="5749925"/>
          </a:xfrm>
        </p:spPr>
        <p:txBody>
          <a:bodyPr>
            <a:normAutofit/>
          </a:bodyPr>
          <a:lstStyle/>
          <a:p>
            <a:pPr eaLnBrk="1" hangingPunct="1"/>
            <a:r>
              <a:rPr lang="en-US" dirty="0" smtClean="0"/>
              <a:t>Therefore, it is the duty of an Islamic State to provide such facilities in the shape of </a:t>
            </a:r>
            <a:r>
              <a:rPr lang="en-US" dirty="0" smtClean="0">
                <a:solidFill>
                  <a:srgbClr val="FF0000"/>
                </a:solidFill>
              </a:rPr>
              <a:t>roads</a:t>
            </a:r>
            <a:r>
              <a:rPr lang="en-US" dirty="0" smtClean="0"/>
              <a:t>, </a:t>
            </a:r>
            <a:r>
              <a:rPr lang="en-US" dirty="0" smtClean="0">
                <a:solidFill>
                  <a:srgbClr val="FF0000"/>
                </a:solidFill>
              </a:rPr>
              <a:t>highways</a:t>
            </a:r>
            <a:r>
              <a:rPr lang="en-US" dirty="0" smtClean="0"/>
              <a:t>, </a:t>
            </a:r>
            <a:r>
              <a:rPr lang="en-US" dirty="0" smtClean="0">
                <a:solidFill>
                  <a:srgbClr val="FF0000"/>
                </a:solidFill>
              </a:rPr>
              <a:t>bridges</a:t>
            </a:r>
            <a:r>
              <a:rPr lang="en-US" dirty="0" smtClean="0"/>
              <a:t>, </a:t>
            </a:r>
            <a:r>
              <a:rPr lang="en-US" dirty="0" smtClean="0">
                <a:solidFill>
                  <a:srgbClr val="FF0000"/>
                </a:solidFill>
              </a:rPr>
              <a:t>dams</a:t>
            </a:r>
            <a:r>
              <a:rPr lang="en-US" dirty="0" smtClean="0"/>
              <a:t>, </a:t>
            </a:r>
            <a:r>
              <a:rPr lang="en-US" dirty="0" smtClean="0">
                <a:solidFill>
                  <a:srgbClr val="FF0000"/>
                </a:solidFill>
              </a:rPr>
              <a:t>market places</a:t>
            </a:r>
            <a:r>
              <a:rPr lang="en-US" dirty="0" smtClean="0"/>
              <a:t>, </a:t>
            </a:r>
            <a:r>
              <a:rPr lang="en-US" dirty="0" smtClean="0">
                <a:solidFill>
                  <a:srgbClr val="FF0000"/>
                </a:solidFill>
              </a:rPr>
              <a:t>irrigation channels</a:t>
            </a:r>
            <a:r>
              <a:rPr lang="en-US" dirty="0" smtClean="0"/>
              <a:t>, </a:t>
            </a:r>
            <a:r>
              <a:rPr lang="en-US" dirty="0" smtClean="0">
                <a:solidFill>
                  <a:srgbClr val="FF0000"/>
                </a:solidFill>
              </a:rPr>
              <a:t>air ports</a:t>
            </a:r>
            <a:r>
              <a:rPr lang="en-US" dirty="0" smtClean="0"/>
              <a:t>, </a:t>
            </a:r>
            <a:r>
              <a:rPr lang="en-US" dirty="0" smtClean="0">
                <a:solidFill>
                  <a:srgbClr val="FF0000"/>
                </a:solidFill>
              </a:rPr>
              <a:t>sea ports</a:t>
            </a:r>
            <a:r>
              <a:rPr lang="en-US" dirty="0" smtClean="0"/>
              <a:t>, </a:t>
            </a:r>
            <a:r>
              <a:rPr lang="en-US" dirty="0" smtClean="0">
                <a:solidFill>
                  <a:srgbClr val="FF0000"/>
                </a:solidFill>
              </a:rPr>
              <a:t>shipping yards</a:t>
            </a:r>
            <a:r>
              <a:rPr lang="en-US" dirty="0" smtClean="0"/>
              <a:t>, </a:t>
            </a:r>
            <a:r>
              <a:rPr lang="en-US" dirty="0" smtClean="0">
                <a:solidFill>
                  <a:srgbClr val="FF0000"/>
                </a:solidFill>
              </a:rPr>
              <a:t>water ways </a:t>
            </a:r>
            <a:r>
              <a:rPr lang="en-US" dirty="0" smtClean="0"/>
              <a:t>for cheap </a:t>
            </a:r>
            <a:r>
              <a:rPr lang="en-US" dirty="0" smtClean="0">
                <a:solidFill>
                  <a:srgbClr val="FF0000"/>
                </a:solidFill>
              </a:rPr>
              <a:t>transportation </a:t>
            </a:r>
            <a:r>
              <a:rPr lang="en-US" dirty="0" smtClean="0"/>
              <a:t>and </a:t>
            </a:r>
            <a:r>
              <a:rPr lang="en-US" dirty="0" smtClean="0">
                <a:solidFill>
                  <a:srgbClr val="FF0000"/>
                </a:solidFill>
              </a:rPr>
              <a:t>communication</a:t>
            </a:r>
            <a:r>
              <a:rPr lang="en-US" dirty="0" smtClean="0"/>
              <a:t>, </a:t>
            </a:r>
            <a:r>
              <a:rPr lang="en-US" dirty="0" smtClean="0">
                <a:solidFill>
                  <a:srgbClr val="FF0000"/>
                </a:solidFill>
              </a:rPr>
              <a:t>industrial sites</a:t>
            </a:r>
            <a:r>
              <a:rPr lang="en-US" dirty="0" smtClean="0"/>
              <a:t>, </a:t>
            </a:r>
            <a:r>
              <a:rPr lang="en-US" dirty="0" smtClean="0">
                <a:solidFill>
                  <a:srgbClr val="FF0000"/>
                </a:solidFill>
              </a:rPr>
              <a:t>power generation</a:t>
            </a:r>
            <a:r>
              <a:rPr lang="en-US" dirty="0" smtClean="0"/>
              <a:t>,  etc. </a:t>
            </a:r>
          </a:p>
          <a:p>
            <a:pPr eaLnBrk="1" hangingPunct="1"/>
            <a:r>
              <a:rPr lang="en-US" dirty="0" smtClean="0"/>
              <a:t>This helps not only in the development of the economy but represents a form of direct public welfare. It not only helps boost the economy but also provides jobs and a source of income for many.</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1" name="Rectangle 3"/>
          <p:cNvSpPr>
            <a:spLocks noGrp="1" noChangeArrowheads="1"/>
          </p:cNvSpPr>
          <p:nvPr>
            <p:ph type="body" idx="1"/>
          </p:nvPr>
        </p:nvSpPr>
        <p:spPr>
          <a:xfrm>
            <a:off x="1618456" y="762000"/>
            <a:ext cx="8985172" cy="5334000"/>
          </a:xfrm>
        </p:spPr>
        <p:txBody>
          <a:bodyPr/>
          <a:lstStyle/>
          <a:p>
            <a:pPr eaLnBrk="1" hangingPunct="1">
              <a:defRPr/>
            </a:pPr>
            <a:r>
              <a:rPr lang="en-US" sz="4000" dirty="0" smtClean="0"/>
              <a:t>With migration to Madina, a new era of Islamic history started. </a:t>
            </a:r>
          </a:p>
          <a:p>
            <a:pPr eaLnBrk="1" hangingPunct="1">
              <a:defRPr/>
            </a:pPr>
            <a:r>
              <a:rPr lang="en-US" sz="4000" dirty="0" smtClean="0"/>
              <a:t>The Muslim got a practical chance to implement the divine teachings and way of life under the supervision and guidance of the holy prophet Muhammad (pbuh). </a:t>
            </a:r>
          </a:p>
          <a:p>
            <a:pPr eaLnBrk="1" hangingPunct="1">
              <a:defRPr/>
            </a:pPr>
            <a:endParaRPr lang="en-US" sz="40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161257" y="274638"/>
            <a:ext cx="9743738" cy="1143000"/>
          </a:xfrm>
        </p:spPr>
        <p:txBody>
          <a:bodyPr>
            <a:noAutofit/>
          </a:bodyPr>
          <a:lstStyle/>
          <a:p>
            <a:pPr marL="533400" indent="-533400"/>
            <a:r>
              <a:rPr lang="en-US" sz="4000" b="1" dirty="0" smtClean="0"/>
              <a:t>2. Maintenance of Socio-economic justice and Law and Order</a:t>
            </a:r>
          </a:p>
        </p:txBody>
      </p:sp>
      <p:sp>
        <p:nvSpPr>
          <p:cNvPr id="22531" name="Rectangle 3"/>
          <p:cNvSpPr>
            <a:spLocks noGrp="1" noChangeArrowheads="1"/>
          </p:cNvSpPr>
          <p:nvPr>
            <p:ph idx="1"/>
          </p:nvPr>
        </p:nvSpPr>
        <p:spPr>
          <a:xfrm>
            <a:off x="856456" y="1447800"/>
            <a:ext cx="10048539" cy="4800600"/>
          </a:xfrm>
        </p:spPr>
        <p:txBody>
          <a:bodyPr>
            <a:normAutofit/>
          </a:bodyPr>
          <a:lstStyle/>
          <a:p>
            <a:pPr eaLnBrk="1" hangingPunct="1">
              <a:lnSpc>
                <a:spcPct val="90000"/>
              </a:lnSpc>
            </a:pPr>
            <a:r>
              <a:rPr lang="en-US" dirty="0" smtClean="0"/>
              <a:t>The practical expression of the </a:t>
            </a:r>
            <a:r>
              <a:rPr lang="en-US" dirty="0" smtClean="0">
                <a:solidFill>
                  <a:srgbClr val="FF0000"/>
                </a:solidFill>
              </a:rPr>
              <a:t>protection of life, property and </a:t>
            </a:r>
            <a:r>
              <a:rPr lang="en-US" dirty="0" err="1" smtClean="0">
                <a:solidFill>
                  <a:srgbClr val="FF0000"/>
                </a:solidFill>
              </a:rPr>
              <a:t>honour</a:t>
            </a:r>
            <a:r>
              <a:rPr lang="en-US" dirty="0" smtClean="0"/>
              <a:t>, lies in the </a:t>
            </a:r>
            <a:r>
              <a:rPr lang="en-US" b="1" u="sng" dirty="0" smtClean="0"/>
              <a:t>legal institutions </a:t>
            </a:r>
            <a:r>
              <a:rPr lang="en-US" dirty="0" smtClean="0"/>
              <a:t>and the provision of the </a:t>
            </a:r>
            <a:r>
              <a:rPr lang="en-US" b="1" u="sng" dirty="0" smtClean="0"/>
              <a:t>socio-economic justice </a:t>
            </a:r>
            <a:r>
              <a:rPr lang="en-US" dirty="0" smtClean="0"/>
              <a:t>to citizens in an Islamic state. </a:t>
            </a:r>
          </a:p>
          <a:p>
            <a:pPr lvl="1">
              <a:lnSpc>
                <a:spcPct val="90000"/>
              </a:lnSpc>
            </a:pPr>
            <a:r>
              <a:rPr lang="en-US" dirty="0" smtClean="0"/>
              <a:t>Human beings are gregarious by nature, and the </a:t>
            </a:r>
            <a:r>
              <a:rPr lang="en-US" dirty="0" smtClean="0">
                <a:solidFill>
                  <a:srgbClr val="FF0000"/>
                </a:solidFill>
              </a:rPr>
              <a:t>social process leads to competition, conflicts and the abuse of powers. </a:t>
            </a:r>
          </a:p>
          <a:p>
            <a:pPr lvl="1">
              <a:lnSpc>
                <a:spcPct val="90000"/>
              </a:lnSpc>
            </a:pPr>
            <a:r>
              <a:rPr lang="en-US" dirty="0" smtClean="0"/>
              <a:t>In a state where there is no concept of </a:t>
            </a:r>
            <a:r>
              <a:rPr lang="en-US" dirty="0" smtClean="0">
                <a:solidFill>
                  <a:srgbClr val="FF0000"/>
                </a:solidFill>
              </a:rPr>
              <a:t>accountability </a:t>
            </a:r>
            <a:r>
              <a:rPr lang="en-US" dirty="0" smtClean="0"/>
              <a:t>and </a:t>
            </a:r>
            <a:r>
              <a:rPr lang="en-US" b="1" u="sng" dirty="0" smtClean="0"/>
              <a:t>impeachment </a:t>
            </a:r>
            <a:r>
              <a:rPr lang="en-US" dirty="0" smtClean="0"/>
              <a:t>of the powerful, human beings suffer and society becomes a </a:t>
            </a:r>
            <a:r>
              <a:rPr lang="en-US" dirty="0" smtClean="0">
                <a:solidFill>
                  <a:srgbClr val="FF0000"/>
                </a:solidFill>
              </a:rPr>
              <a:t>human jungle </a:t>
            </a:r>
            <a:r>
              <a:rPr lang="en-US" dirty="0" smtClean="0"/>
              <a:t>where the principles of the survival of the fittest operates. </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a:xfrm>
            <a:off x="1313656" y="533400"/>
            <a:ext cx="9289258" cy="5597525"/>
          </a:xfrm>
        </p:spPr>
        <p:txBody>
          <a:bodyPr>
            <a:normAutofit/>
          </a:bodyPr>
          <a:lstStyle/>
          <a:p>
            <a:pPr eaLnBrk="1" hangingPunct="1"/>
            <a:r>
              <a:rPr lang="en-US" dirty="0" smtClean="0"/>
              <a:t>Islam has accorded </a:t>
            </a:r>
            <a:r>
              <a:rPr lang="en-US" dirty="0" smtClean="0">
                <a:solidFill>
                  <a:srgbClr val="FF0000"/>
                </a:solidFill>
              </a:rPr>
              <a:t>justice</a:t>
            </a:r>
            <a:r>
              <a:rPr lang="en-US" dirty="0" smtClean="0"/>
              <a:t> an eminent position in its legislation. </a:t>
            </a:r>
          </a:p>
          <a:p>
            <a:pPr eaLnBrk="1" hangingPunct="1"/>
            <a:r>
              <a:rPr lang="en-US" dirty="0" smtClean="0"/>
              <a:t>There are many verses of the Quran, where </a:t>
            </a:r>
            <a:r>
              <a:rPr lang="en-US" dirty="0" smtClean="0">
                <a:solidFill>
                  <a:srgbClr val="FF0000"/>
                </a:solidFill>
              </a:rPr>
              <a:t>Allah orders </a:t>
            </a:r>
            <a:r>
              <a:rPr lang="en-US" b="1" u="sng" dirty="0" smtClean="0">
                <a:solidFill>
                  <a:srgbClr val="FF0000"/>
                </a:solidFill>
              </a:rPr>
              <a:t>justice </a:t>
            </a:r>
            <a:r>
              <a:rPr lang="en-US" dirty="0" smtClean="0">
                <a:solidFill>
                  <a:srgbClr val="FF0000"/>
                </a:solidFill>
              </a:rPr>
              <a:t>and </a:t>
            </a:r>
            <a:r>
              <a:rPr lang="en-US" b="1" u="sng" dirty="0" smtClean="0">
                <a:solidFill>
                  <a:srgbClr val="FF0000"/>
                </a:solidFill>
              </a:rPr>
              <a:t>kindness </a:t>
            </a:r>
            <a:r>
              <a:rPr lang="en-US" dirty="0" smtClean="0">
                <a:solidFill>
                  <a:srgbClr val="FF0000"/>
                </a:solidFill>
              </a:rPr>
              <a:t>and has forbidden </a:t>
            </a:r>
            <a:r>
              <a:rPr lang="en-US" b="1" u="sng" dirty="0" smtClean="0">
                <a:solidFill>
                  <a:srgbClr val="FF0000"/>
                </a:solidFill>
              </a:rPr>
              <a:t>wickedness </a:t>
            </a:r>
            <a:r>
              <a:rPr lang="en-US" dirty="0" smtClean="0">
                <a:solidFill>
                  <a:srgbClr val="FF0000"/>
                </a:solidFill>
              </a:rPr>
              <a:t>and </a:t>
            </a:r>
            <a:r>
              <a:rPr lang="en-US" b="1" u="sng" dirty="0" smtClean="0">
                <a:solidFill>
                  <a:srgbClr val="FF0000"/>
                </a:solidFill>
              </a:rPr>
              <a:t>indecency</a:t>
            </a:r>
            <a:r>
              <a:rPr lang="en-US" sz="2400" b="1" u="sng" dirty="0" smtClean="0">
                <a:solidFill>
                  <a:srgbClr val="FF0000"/>
                </a:solidFill>
                <a:hlinkClick r:id="" action="ppaction://noaction"/>
              </a:rPr>
              <a:t>[1</a:t>
            </a:r>
            <a:r>
              <a:rPr lang="en-US" sz="2400" dirty="0" smtClean="0">
                <a:solidFill>
                  <a:srgbClr val="FF0000"/>
                </a:solidFill>
                <a:hlinkClick r:id="" action="ppaction://noaction"/>
              </a:rPr>
              <a:t>]</a:t>
            </a:r>
            <a:r>
              <a:rPr lang="en-US" dirty="0" smtClean="0">
                <a:solidFill>
                  <a:srgbClr val="FF0000"/>
                </a:solidFill>
              </a:rPr>
              <a:t>. </a:t>
            </a:r>
          </a:p>
          <a:p>
            <a:pPr eaLnBrk="1" hangingPunct="1"/>
            <a:r>
              <a:rPr lang="en-US" dirty="0" smtClean="0"/>
              <a:t>Muslims are ordered to do justice between people when they have authority to judge. Even if their own family or relative’s interests are at stake, they might not give up justice</a:t>
            </a:r>
            <a:r>
              <a:rPr lang="en-US" dirty="0" smtClean="0">
                <a:hlinkClick r:id="" action="ppaction://noaction"/>
              </a:rPr>
              <a:t>[2]</a:t>
            </a:r>
            <a:r>
              <a:rPr lang="en-US" dirty="0" smtClean="0"/>
              <a:t>. </a:t>
            </a:r>
          </a:p>
        </p:txBody>
      </p:sp>
      <p:sp>
        <p:nvSpPr>
          <p:cNvPr id="3" name="Rectangle 2"/>
          <p:cNvSpPr/>
          <p:nvPr/>
        </p:nvSpPr>
        <p:spPr>
          <a:xfrm>
            <a:off x="1313656" y="6043136"/>
            <a:ext cx="9848057" cy="738664"/>
          </a:xfrm>
          <a:prstGeom prst="rect">
            <a:avLst/>
          </a:prstGeom>
        </p:spPr>
        <p:style>
          <a:lnRef idx="1">
            <a:schemeClr val="accent6"/>
          </a:lnRef>
          <a:fillRef idx="3">
            <a:schemeClr val="accent6"/>
          </a:fillRef>
          <a:effectRef idx="2">
            <a:schemeClr val="accent6"/>
          </a:effectRef>
          <a:fontRef idx="minor">
            <a:schemeClr val="lt1"/>
          </a:fontRef>
        </p:style>
        <p:txBody>
          <a:bodyPr wrap="square">
            <a:spAutoFit/>
          </a:bodyPr>
          <a:lstStyle/>
          <a:p>
            <a:pPr eaLnBrk="1" hangingPunct="1"/>
            <a:r>
              <a:rPr lang="en-US" sz="1400" dirty="0" smtClean="0">
                <a:hlinkClick r:id="" action="ppaction://noaction"/>
              </a:rPr>
              <a:t>[1]</a:t>
            </a:r>
            <a:r>
              <a:rPr lang="en-US" sz="1400" dirty="0" smtClean="0"/>
              <a:t> Al-Quran (Al-</a:t>
            </a:r>
            <a:r>
              <a:rPr lang="en-US" sz="1400" dirty="0" err="1" smtClean="0"/>
              <a:t>Nahal</a:t>
            </a:r>
            <a:r>
              <a:rPr lang="en-US" sz="1400" dirty="0" smtClean="0"/>
              <a:t> (16:90), </a:t>
            </a:r>
            <a:endParaRPr lang="en-US" sz="1400" dirty="0" smtClean="0">
              <a:hlinkClick r:id="" action="ppaction://noaction"/>
            </a:endParaRPr>
          </a:p>
          <a:p>
            <a:pPr eaLnBrk="1" hangingPunct="1"/>
            <a:r>
              <a:rPr lang="en-US" sz="1400" dirty="0" smtClean="0">
                <a:hlinkClick r:id="" action="ppaction://noaction"/>
              </a:rPr>
              <a:t>[2]</a:t>
            </a:r>
            <a:r>
              <a:rPr lang="en-US" sz="1400" dirty="0" smtClean="0"/>
              <a:t> Al-Quran (Al-</a:t>
            </a:r>
            <a:r>
              <a:rPr lang="en-US" sz="1400" dirty="0" err="1" smtClean="0"/>
              <a:t>Nisa</a:t>
            </a:r>
            <a:r>
              <a:rPr lang="en-US" sz="1400" dirty="0" smtClean="0"/>
              <a:t>) 4:135), O, you who believe ! be firm in justice as witness for Allah , even in case against your self, your parents and your kin.</a:t>
            </a:r>
          </a:p>
        </p:txBody>
      </p:sp>
      <p:grpSp>
        <p:nvGrpSpPr>
          <p:cNvPr id="6" name="Group 5"/>
          <p:cNvGrpSpPr/>
          <p:nvPr/>
        </p:nvGrpSpPr>
        <p:grpSpPr>
          <a:xfrm>
            <a:off x="7943056" y="4724400"/>
            <a:ext cx="2667000" cy="914400"/>
            <a:chOff x="8247856" y="4876800"/>
            <a:chExt cx="2362200" cy="762000"/>
          </a:xfrm>
        </p:grpSpPr>
        <p:pic>
          <p:nvPicPr>
            <p:cNvPr id="2050" name="Picture 2"/>
            <p:cNvPicPr>
              <a:picLocks noChangeAspect="1" noChangeArrowheads="1"/>
            </p:cNvPicPr>
            <p:nvPr/>
          </p:nvPicPr>
          <p:blipFill>
            <a:blip r:embed="rId2"/>
            <a:srcRect l="51563" t="17021"/>
            <a:stretch>
              <a:fillRect/>
            </a:stretch>
          </p:blipFill>
          <p:spPr bwMode="auto">
            <a:xfrm>
              <a:off x="8247856" y="4876800"/>
              <a:ext cx="2362200" cy="371475"/>
            </a:xfrm>
            <a:prstGeom prst="rect">
              <a:avLst/>
            </a:prstGeom>
            <a:noFill/>
            <a:ln w="9525">
              <a:noFill/>
              <a:miter lim="800000"/>
              <a:headEnd/>
              <a:tailEnd/>
            </a:ln>
            <a:effectLst/>
          </p:spPr>
        </p:pic>
        <p:pic>
          <p:nvPicPr>
            <p:cNvPr id="5" name="Picture 2"/>
            <p:cNvPicPr>
              <a:picLocks noChangeAspect="1" noChangeArrowheads="1"/>
            </p:cNvPicPr>
            <p:nvPr/>
          </p:nvPicPr>
          <p:blipFill>
            <a:blip r:embed="rId2"/>
            <a:srcRect r="56250" b="14894"/>
            <a:stretch>
              <a:fillRect/>
            </a:stretch>
          </p:blipFill>
          <p:spPr bwMode="auto">
            <a:xfrm>
              <a:off x="8324056" y="5257800"/>
              <a:ext cx="2133600" cy="381000"/>
            </a:xfrm>
            <a:prstGeom prst="rect">
              <a:avLst/>
            </a:prstGeom>
            <a:noFill/>
            <a:ln w="9525">
              <a:noFill/>
              <a:miter lim="800000"/>
              <a:headEnd/>
              <a:tailEnd/>
            </a:ln>
            <a:effectLst/>
          </p:spPr>
        </p:pic>
      </p:grpSp>
      <p:grpSp>
        <p:nvGrpSpPr>
          <p:cNvPr id="9" name="Group 8"/>
          <p:cNvGrpSpPr/>
          <p:nvPr/>
        </p:nvGrpSpPr>
        <p:grpSpPr>
          <a:xfrm>
            <a:off x="475456" y="5105400"/>
            <a:ext cx="4695825" cy="838200"/>
            <a:chOff x="3066256" y="5105400"/>
            <a:chExt cx="4695825" cy="838200"/>
          </a:xfrm>
        </p:grpSpPr>
        <p:pic>
          <p:nvPicPr>
            <p:cNvPr id="2051" name="Picture 3"/>
            <p:cNvPicPr>
              <a:picLocks noChangeAspect="1" noChangeArrowheads="1"/>
            </p:cNvPicPr>
            <p:nvPr/>
          </p:nvPicPr>
          <p:blipFill>
            <a:blip r:embed="rId3"/>
            <a:srcRect l="48762"/>
            <a:stretch>
              <a:fillRect/>
            </a:stretch>
          </p:blipFill>
          <p:spPr bwMode="auto">
            <a:xfrm>
              <a:off x="5199856" y="5105400"/>
              <a:ext cx="2562225" cy="838200"/>
            </a:xfrm>
            <a:prstGeom prst="rect">
              <a:avLst/>
            </a:prstGeom>
            <a:noFill/>
            <a:ln w="9525">
              <a:noFill/>
              <a:miter lim="800000"/>
              <a:headEnd/>
              <a:tailEnd/>
            </a:ln>
            <a:effectLst/>
          </p:spPr>
        </p:pic>
        <p:pic>
          <p:nvPicPr>
            <p:cNvPr id="8" name="Picture 3"/>
            <p:cNvPicPr>
              <a:picLocks noChangeAspect="1" noChangeArrowheads="1"/>
            </p:cNvPicPr>
            <p:nvPr/>
          </p:nvPicPr>
          <p:blipFill>
            <a:blip r:embed="rId3"/>
            <a:srcRect r="57333"/>
            <a:stretch>
              <a:fillRect/>
            </a:stretch>
          </p:blipFill>
          <p:spPr bwMode="auto">
            <a:xfrm>
              <a:off x="3066256" y="5105400"/>
              <a:ext cx="2133600" cy="838200"/>
            </a:xfrm>
            <a:prstGeom prst="rect">
              <a:avLst/>
            </a:prstGeom>
            <a:noFill/>
            <a:ln w="9525">
              <a:noFill/>
              <a:miter lim="800000"/>
              <a:headEnd/>
              <a:tailEnd/>
            </a:ln>
            <a:effectLst/>
          </p:spPr>
        </p:pic>
      </p:grpSp>
      <p:sp>
        <p:nvSpPr>
          <p:cNvPr id="10" name="TextBox 9"/>
          <p:cNvSpPr txBox="1"/>
          <p:nvPr/>
        </p:nvSpPr>
        <p:spPr>
          <a:xfrm>
            <a:off x="0" y="6019800"/>
            <a:ext cx="1313656" cy="83099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en-US" sz="2400"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 JUSTICE</a:t>
            </a:r>
            <a:endParaRPr lang="en-US" sz="2400" u="sng"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1237456" y="762000"/>
            <a:ext cx="9365458" cy="5368925"/>
          </a:xfrm>
        </p:spPr>
        <p:txBody>
          <a:bodyPr/>
          <a:lstStyle/>
          <a:p>
            <a:pPr eaLnBrk="1" hangingPunct="1"/>
            <a:r>
              <a:rPr lang="en-US" dirty="0" smtClean="0"/>
              <a:t>In connection with socio-economic justice Islam orders </a:t>
            </a:r>
            <a:r>
              <a:rPr lang="en-US" b="1" u="sng" dirty="0" smtClean="0">
                <a:solidFill>
                  <a:srgbClr val="FF0000"/>
                </a:solidFill>
              </a:rPr>
              <a:t>not to discriminate </a:t>
            </a:r>
            <a:r>
              <a:rPr lang="en-US" dirty="0" smtClean="0">
                <a:solidFill>
                  <a:srgbClr val="FF0000"/>
                </a:solidFill>
              </a:rPr>
              <a:t>on the basis of </a:t>
            </a:r>
            <a:r>
              <a:rPr lang="en-US" b="1" u="sng" dirty="0" smtClean="0">
                <a:solidFill>
                  <a:srgbClr val="FF0000"/>
                </a:solidFill>
              </a:rPr>
              <a:t>language</a:t>
            </a:r>
            <a:r>
              <a:rPr lang="en-US" dirty="0" smtClean="0">
                <a:solidFill>
                  <a:srgbClr val="FF0000"/>
                </a:solidFill>
              </a:rPr>
              <a:t>, </a:t>
            </a:r>
            <a:r>
              <a:rPr lang="en-US" b="1" u="sng" dirty="0" smtClean="0">
                <a:solidFill>
                  <a:srgbClr val="FF0000"/>
                </a:solidFill>
              </a:rPr>
              <a:t>race</a:t>
            </a:r>
            <a:r>
              <a:rPr lang="en-US" dirty="0" smtClean="0">
                <a:solidFill>
                  <a:srgbClr val="FF0000"/>
                </a:solidFill>
              </a:rPr>
              <a:t>, </a:t>
            </a:r>
            <a:r>
              <a:rPr lang="en-US" b="1" u="sng" dirty="0" err="1" smtClean="0">
                <a:solidFill>
                  <a:srgbClr val="FF0000"/>
                </a:solidFill>
              </a:rPr>
              <a:t>colour</a:t>
            </a:r>
            <a:r>
              <a:rPr lang="en-US" dirty="0" smtClean="0">
                <a:solidFill>
                  <a:srgbClr val="FF0000"/>
                </a:solidFill>
              </a:rPr>
              <a:t>, </a:t>
            </a:r>
            <a:r>
              <a:rPr lang="en-US" b="1" u="sng" dirty="0" smtClean="0">
                <a:solidFill>
                  <a:srgbClr val="FF0000"/>
                </a:solidFill>
              </a:rPr>
              <a:t>region </a:t>
            </a:r>
            <a:r>
              <a:rPr lang="en-US" dirty="0" smtClean="0">
                <a:solidFill>
                  <a:srgbClr val="FF0000"/>
                </a:solidFill>
              </a:rPr>
              <a:t>and </a:t>
            </a:r>
            <a:r>
              <a:rPr lang="en-US" b="1" u="sng" dirty="0" smtClean="0">
                <a:solidFill>
                  <a:srgbClr val="FF0000"/>
                </a:solidFill>
              </a:rPr>
              <a:t>religion</a:t>
            </a:r>
            <a:r>
              <a:rPr lang="en-US" dirty="0" smtClean="0">
                <a:solidFill>
                  <a:srgbClr val="FF0000"/>
                </a:solidFill>
              </a:rPr>
              <a:t>. </a:t>
            </a:r>
          </a:p>
          <a:p>
            <a:pPr eaLnBrk="1" hangingPunct="1"/>
            <a:r>
              <a:rPr lang="en-US" dirty="0" smtClean="0"/>
              <a:t>The standard of excellence with Allah is </a:t>
            </a:r>
            <a:r>
              <a:rPr lang="en-US"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righteousness </a:t>
            </a:r>
            <a:r>
              <a:rPr lang="en-US" dirty="0" smtClean="0"/>
              <a:t>rather than </a:t>
            </a:r>
            <a:r>
              <a:rPr lang="en-US" dirty="0" smtClean="0">
                <a:solidFill>
                  <a:srgbClr val="FF0000"/>
                </a:solidFill>
              </a:rPr>
              <a:t>race</a:t>
            </a:r>
            <a:r>
              <a:rPr lang="en-US" dirty="0" smtClean="0"/>
              <a:t>, </a:t>
            </a:r>
            <a:r>
              <a:rPr lang="en-US" dirty="0" smtClean="0">
                <a:solidFill>
                  <a:srgbClr val="FF0000"/>
                </a:solidFill>
              </a:rPr>
              <a:t>blood</a:t>
            </a:r>
            <a:r>
              <a:rPr lang="en-US" dirty="0" smtClean="0"/>
              <a:t>, </a:t>
            </a:r>
            <a:r>
              <a:rPr lang="en-US" dirty="0" err="1" smtClean="0">
                <a:solidFill>
                  <a:srgbClr val="FF0000"/>
                </a:solidFill>
              </a:rPr>
              <a:t>colour</a:t>
            </a:r>
            <a:r>
              <a:rPr lang="en-US" dirty="0" smtClean="0">
                <a:solidFill>
                  <a:srgbClr val="FF0000"/>
                </a:solidFill>
              </a:rPr>
              <a:t> </a:t>
            </a:r>
            <a:r>
              <a:rPr lang="en-US" dirty="0" smtClean="0"/>
              <a:t>or </a:t>
            </a:r>
            <a:r>
              <a:rPr lang="en-US" dirty="0" smtClean="0">
                <a:solidFill>
                  <a:srgbClr val="FF0000"/>
                </a:solidFill>
              </a:rPr>
              <a:t>geographical boundaries </a:t>
            </a:r>
            <a:r>
              <a:rPr lang="en-US" dirty="0" smtClean="0">
                <a:hlinkClick r:id="" action="ppaction://noaction"/>
              </a:rPr>
              <a:t>[1]</a:t>
            </a:r>
            <a:r>
              <a:rPr lang="en-US" dirty="0" smtClean="0"/>
              <a:t> and the holy Prophet (</a:t>
            </a:r>
            <a:r>
              <a:rPr lang="en-US" dirty="0" err="1" smtClean="0"/>
              <a:t>pbuh</a:t>
            </a:r>
            <a:r>
              <a:rPr lang="en-US" dirty="0" smtClean="0"/>
              <a:t>) has also prohibited such discrimination</a:t>
            </a:r>
            <a:r>
              <a:rPr lang="en-US" dirty="0" smtClean="0">
                <a:hlinkClick r:id="" action="ppaction://noaction"/>
              </a:rPr>
              <a:t>[2]</a:t>
            </a:r>
            <a:r>
              <a:rPr lang="en-US" dirty="0" smtClean="0"/>
              <a:t>. </a:t>
            </a:r>
          </a:p>
        </p:txBody>
      </p:sp>
      <p:sp>
        <p:nvSpPr>
          <p:cNvPr id="4" name="TextBox 3"/>
          <p:cNvSpPr txBox="1"/>
          <p:nvPr/>
        </p:nvSpPr>
        <p:spPr>
          <a:xfrm>
            <a:off x="0" y="6073914"/>
            <a:ext cx="3142456" cy="707886"/>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2. </a:t>
            </a:r>
          </a:p>
          <a:p>
            <a:pPr algn="ct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NON-DISCRIMINATION</a:t>
            </a:r>
            <a:endPar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Rectangle 4"/>
          <p:cNvSpPr/>
          <p:nvPr/>
        </p:nvSpPr>
        <p:spPr>
          <a:xfrm>
            <a:off x="3523456" y="6334780"/>
            <a:ext cx="7562057" cy="523220"/>
          </a:xfrm>
          <a:prstGeom prst="rect">
            <a:avLst/>
          </a:prstGeom>
        </p:spPr>
        <p:txBody>
          <a:bodyPr wrap="square">
            <a:spAutoFit/>
          </a:bodyPr>
          <a:lstStyle/>
          <a:p>
            <a:pPr eaLnBrk="1" hangingPunct="1"/>
            <a:r>
              <a:rPr lang="en-US" sz="1400" dirty="0" smtClean="0">
                <a:hlinkClick r:id="" action="ppaction://noaction"/>
              </a:rPr>
              <a:t>[1]</a:t>
            </a:r>
            <a:r>
              <a:rPr lang="en-US" sz="1400" dirty="0" smtClean="0"/>
              <a:t> Al-Quran, (Al-</a:t>
            </a:r>
            <a:r>
              <a:rPr lang="en-US" sz="1400" dirty="0" err="1" smtClean="0"/>
              <a:t>Hujrat</a:t>
            </a:r>
            <a:r>
              <a:rPr lang="en-US" sz="1400" dirty="0" smtClean="0"/>
              <a:t>) (49:13) The nearest  to Allah amongst you is one who is pious. </a:t>
            </a:r>
            <a:endParaRPr lang="en-US" sz="1400" dirty="0" smtClean="0">
              <a:hlinkClick r:id="" action="ppaction://noaction"/>
            </a:endParaRPr>
          </a:p>
          <a:p>
            <a:pPr eaLnBrk="1" hangingPunct="1"/>
            <a:r>
              <a:rPr lang="en-US" sz="1400" dirty="0" smtClean="0">
                <a:hlinkClick r:id="" action="ppaction://noaction"/>
              </a:rPr>
              <a:t>[2]</a:t>
            </a:r>
            <a:r>
              <a:rPr lang="en-US" sz="1400" dirty="0" smtClean="0"/>
              <a:t> </a:t>
            </a:r>
            <a:r>
              <a:rPr lang="en-US" sz="1400" dirty="0" err="1" smtClean="0"/>
              <a:t>Ghulam</a:t>
            </a:r>
            <a:r>
              <a:rPr lang="en-US" sz="1400" dirty="0" smtClean="0"/>
              <a:t> Ahmad </a:t>
            </a:r>
            <a:r>
              <a:rPr lang="en-US" sz="1400" dirty="0" err="1" smtClean="0"/>
              <a:t>Hareeri</a:t>
            </a:r>
            <a:r>
              <a:rPr lang="en-US" sz="1400" dirty="0" smtClean="0"/>
              <a:t>, 1981, </a:t>
            </a:r>
            <a:r>
              <a:rPr lang="en-US" sz="1400" i="1" dirty="0" err="1" smtClean="0"/>
              <a:t>Islami</a:t>
            </a:r>
            <a:r>
              <a:rPr lang="en-US" sz="1400" i="1" dirty="0" smtClean="0"/>
              <a:t> </a:t>
            </a:r>
            <a:r>
              <a:rPr lang="en-US" sz="1400" i="1" dirty="0" err="1" smtClean="0"/>
              <a:t>Dastur</a:t>
            </a:r>
            <a:r>
              <a:rPr lang="en-US" sz="1400" i="1" dirty="0" smtClean="0"/>
              <a:t>-e- </a:t>
            </a:r>
            <a:r>
              <a:rPr lang="en-US" sz="1400" i="1" dirty="0" err="1" smtClean="0"/>
              <a:t>Hayat</a:t>
            </a:r>
            <a:r>
              <a:rPr lang="en-US" sz="1400" dirty="0" smtClean="0"/>
              <a:t> . Lahore. Polymer publications.p.34.</a:t>
            </a:r>
          </a:p>
        </p:txBody>
      </p:sp>
      <p:pic>
        <p:nvPicPr>
          <p:cNvPr id="2050" name="Picture 2"/>
          <p:cNvPicPr>
            <a:picLocks noChangeAspect="1" noChangeArrowheads="1"/>
          </p:cNvPicPr>
          <p:nvPr/>
        </p:nvPicPr>
        <p:blipFill>
          <a:blip r:embed="rId2" cstate="print"/>
          <a:srcRect t="10583"/>
          <a:stretch>
            <a:fillRect/>
          </a:stretch>
        </p:blipFill>
        <p:spPr bwMode="auto">
          <a:xfrm>
            <a:off x="2228056" y="4275000"/>
            <a:ext cx="8901160" cy="15924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3"/>
          <p:cNvSpPr>
            <a:spLocks noGrp="1" noChangeArrowheads="1"/>
          </p:cNvSpPr>
          <p:nvPr>
            <p:ph idx="1"/>
          </p:nvPr>
        </p:nvSpPr>
        <p:spPr>
          <a:xfrm>
            <a:off x="1313656" y="609600"/>
            <a:ext cx="9289258" cy="5521325"/>
          </a:xfrm>
        </p:spPr>
        <p:txBody>
          <a:bodyPr/>
          <a:lstStyle/>
          <a:p>
            <a:pPr eaLnBrk="1" hangingPunct="1">
              <a:lnSpc>
                <a:spcPct val="80000"/>
              </a:lnSpc>
            </a:pPr>
            <a:r>
              <a:rPr lang="en-US" dirty="0" smtClean="0">
                <a:solidFill>
                  <a:srgbClr val="FF0000"/>
                </a:solidFill>
              </a:rPr>
              <a:t>Discrimination on the basis of religion </a:t>
            </a:r>
            <a:r>
              <a:rPr lang="en-US" dirty="0" smtClean="0"/>
              <a:t>is also prohibited in Islam and thus in an Islamic state. </a:t>
            </a:r>
          </a:p>
          <a:p>
            <a:pPr eaLnBrk="1" hangingPunct="1">
              <a:lnSpc>
                <a:spcPct val="80000"/>
              </a:lnSpc>
            </a:pPr>
            <a:r>
              <a:rPr lang="en-US" dirty="0" smtClean="0"/>
              <a:t>Quran says that there is </a:t>
            </a:r>
            <a:r>
              <a:rPr lang="en-US" b="1" u="sng" dirty="0" smtClean="0"/>
              <a:t>no compulsion with respect to </a:t>
            </a:r>
            <a:r>
              <a:rPr lang="en-US" b="1" dirty="0" smtClean="0"/>
              <a:t>religion</a:t>
            </a:r>
            <a:r>
              <a:rPr lang="en-US" sz="2400" dirty="0" smtClean="0">
                <a:hlinkClick r:id="" action="ppaction://noaction"/>
              </a:rPr>
              <a:t>[1]</a:t>
            </a:r>
            <a:r>
              <a:rPr lang="en-US" dirty="0" smtClean="0"/>
              <a:t>. </a:t>
            </a:r>
          </a:p>
          <a:p>
            <a:pPr eaLnBrk="1" hangingPunct="1">
              <a:lnSpc>
                <a:spcPct val="80000"/>
              </a:lnSpc>
            </a:pPr>
            <a:r>
              <a:rPr lang="en-US" dirty="0" smtClean="0"/>
              <a:t>This leads us to the concept of </a:t>
            </a:r>
            <a:r>
              <a:rPr lang="en-US" dirty="0" smtClean="0">
                <a:solidFill>
                  <a:srgbClr val="FF0000"/>
                </a:solidFill>
              </a:rPr>
              <a:t>treatment with minorities</a:t>
            </a:r>
            <a:r>
              <a:rPr lang="en-US" dirty="0" smtClean="0"/>
              <a:t>, a topic which has been alive throughout history, in connection with rights and freedom of religion. </a:t>
            </a:r>
          </a:p>
        </p:txBody>
      </p:sp>
      <p:sp>
        <p:nvSpPr>
          <p:cNvPr id="3" name="Rectangle 2"/>
          <p:cNvSpPr/>
          <p:nvPr/>
        </p:nvSpPr>
        <p:spPr>
          <a:xfrm>
            <a:off x="5583238" y="6322469"/>
            <a:ext cx="5578475" cy="535531"/>
          </a:xfrm>
          <a:prstGeom prst="rect">
            <a:avLst/>
          </a:prstGeom>
        </p:spPr>
        <p:style>
          <a:lnRef idx="1">
            <a:schemeClr val="accent6"/>
          </a:lnRef>
          <a:fillRef idx="3">
            <a:schemeClr val="accent6"/>
          </a:fillRef>
          <a:effectRef idx="2">
            <a:schemeClr val="accent6"/>
          </a:effectRef>
          <a:fontRef idx="minor">
            <a:schemeClr val="lt1"/>
          </a:fontRef>
        </p:style>
        <p:txBody>
          <a:bodyPr>
            <a:spAutoFit/>
          </a:bodyPr>
          <a:lstStyle/>
          <a:p>
            <a:pPr eaLnBrk="1" hangingPunct="1">
              <a:lnSpc>
                <a:spcPct val="80000"/>
              </a:lnSpc>
            </a:pPr>
            <a:r>
              <a:rPr lang="en-US" dirty="0" smtClean="0">
                <a:hlinkClick r:id="" action="ppaction://noaction"/>
              </a:rPr>
              <a:t>[1]</a:t>
            </a:r>
            <a:r>
              <a:rPr lang="en-US" dirty="0" smtClean="0"/>
              <a:t> Al-Quran ( Al-</a:t>
            </a:r>
            <a:r>
              <a:rPr lang="en-US" dirty="0" err="1" smtClean="0"/>
              <a:t>Baqara</a:t>
            </a:r>
            <a:r>
              <a:rPr lang="en-US" dirty="0" smtClean="0"/>
              <a:t>) 2: 256. let there be no compulsion in religion.</a:t>
            </a:r>
          </a:p>
        </p:txBody>
      </p:sp>
      <p:sp>
        <p:nvSpPr>
          <p:cNvPr id="4" name="Rectangle 3"/>
          <p:cNvSpPr/>
          <p:nvPr/>
        </p:nvSpPr>
        <p:spPr>
          <a:xfrm>
            <a:off x="94885" y="5638800"/>
            <a:ext cx="3580971" cy="1200329"/>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ct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3. </a:t>
            </a:r>
          </a:p>
          <a:p>
            <a:pPr algn="ct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TREATMENT WITH MINORITIES</a:t>
            </a:r>
            <a:endPar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7" name="Rectangle 3"/>
          <p:cNvSpPr>
            <a:spLocks noGrp="1" noChangeArrowheads="1"/>
          </p:cNvSpPr>
          <p:nvPr>
            <p:ph idx="1"/>
          </p:nvPr>
        </p:nvSpPr>
        <p:spPr>
          <a:xfrm>
            <a:off x="1237455" y="762000"/>
            <a:ext cx="9371809" cy="5334000"/>
          </a:xfrm>
        </p:spPr>
        <p:txBody>
          <a:bodyPr>
            <a:normAutofit lnSpcReduction="10000"/>
          </a:bodyPr>
          <a:lstStyle/>
          <a:p>
            <a:pPr marL="365672" indent="-255971">
              <a:lnSpc>
                <a:spcPct val="80000"/>
              </a:lnSpc>
              <a:buClr>
                <a:schemeClr val="accent3"/>
              </a:buClr>
              <a:buFont typeface="Georgia"/>
              <a:buChar char="•"/>
              <a:defRPr/>
            </a:pPr>
            <a:r>
              <a:rPr lang="en-US" sz="3700" dirty="0" smtClean="0"/>
              <a:t> Islamic history witness </a:t>
            </a:r>
            <a:r>
              <a:rPr lang="en-US" sz="3700" dirty="0" smtClean="0">
                <a:solidFill>
                  <a:srgbClr val="FF0000"/>
                </a:solidFill>
              </a:rPr>
              <a:t>three types of minorities </a:t>
            </a:r>
            <a:r>
              <a:rPr lang="en-US" sz="3700" dirty="0" smtClean="0"/>
              <a:t>– </a:t>
            </a:r>
          </a:p>
          <a:p>
            <a:pPr marL="925729" lvl="1" indent="-514350">
              <a:lnSpc>
                <a:spcPct val="80000"/>
              </a:lnSpc>
              <a:buFont typeface="+mj-lt"/>
              <a:buAutoNum type="arabicPeriod"/>
              <a:defRPr/>
            </a:pPr>
            <a:r>
              <a:rPr lang="en-US" sz="3400" dirty="0" smtClean="0">
                <a:solidFill>
                  <a:schemeClr val="tx1"/>
                </a:solidFill>
              </a:rPr>
              <a:t>those who </a:t>
            </a:r>
            <a:r>
              <a:rPr lang="en-US" sz="3400" dirty="0" smtClean="0">
                <a:solidFill>
                  <a:srgbClr val="FF0000"/>
                </a:solidFill>
              </a:rPr>
              <a:t>accepted citizenship </a:t>
            </a:r>
            <a:r>
              <a:rPr lang="en-US" sz="3400" dirty="0" smtClean="0">
                <a:solidFill>
                  <a:schemeClr val="tx1"/>
                </a:solidFill>
              </a:rPr>
              <a:t>of the Islamic state through contracts or agreements, </a:t>
            </a:r>
          </a:p>
          <a:p>
            <a:pPr marL="925729" lvl="1" indent="-514350">
              <a:buFont typeface="+mj-lt"/>
              <a:buAutoNum type="arabicPeriod"/>
              <a:defRPr/>
            </a:pPr>
            <a:r>
              <a:rPr lang="en-US" sz="3400" dirty="0" smtClean="0">
                <a:solidFill>
                  <a:schemeClr val="tx1"/>
                </a:solidFill>
              </a:rPr>
              <a:t>those who were </a:t>
            </a:r>
            <a:r>
              <a:rPr lang="en-US" sz="3400" dirty="0" smtClean="0">
                <a:solidFill>
                  <a:srgbClr val="FF0000"/>
                </a:solidFill>
              </a:rPr>
              <a:t>defeated in the battle </a:t>
            </a:r>
            <a:r>
              <a:rPr lang="en-US" sz="3400" dirty="0" smtClean="0">
                <a:solidFill>
                  <a:schemeClr val="tx1"/>
                </a:solidFill>
              </a:rPr>
              <a:t>and were wiling to pay protection money, a type of tax levied on non-Muslims for their protection called </a:t>
            </a:r>
            <a:r>
              <a:rPr lang="en-US" sz="3400" i="1" dirty="0" smtClean="0">
                <a:solidFill>
                  <a:schemeClr val="tx1"/>
                </a:solidFill>
              </a:rPr>
              <a:t> </a:t>
            </a:r>
            <a:r>
              <a:rPr lang="en-US" sz="3400" i="1" dirty="0" err="1" smtClean="0">
                <a:solidFill>
                  <a:schemeClr val="tx1"/>
                </a:solidFill>
              </a:rPr>
              <a:t>Jaziyah</a:t>
            </a:r>
            <a:r>
              <a:rPr lang="en-US" sz="3400" dirty="0" smtClean="0">
                <a:solidFill>
                  <a:schemeClr val="tx1"/>
                </a:solidFill>
              </a:rPr>
              <a:t> </a:t>
            </a:r>
          </a:p>
          <a:p>
            <a:pPr marL="925729" lvl="1" indent="-514350">
              <a:buFont typeface="+mj-lt"/>
              <a:buAutoNum type="arabicPeriod"/>
              <a:defRPr/>
            </a:pPr>
            <a:r>
              <a:rPr lang="en-US" sz="3400" dirty="0" smtClean="0">
                <a:solidFill>
                  <a:schemeClr val="tx1"/>
                </a:solidFill>
              </a:rPr>
              <a:t>and those who joined the  Islamic state of their </a:t>
            </a:r>
            <a:r>
              <a:rPr lang="en-US" sz="3400" dirty="0" smtClean="0">
                <a:solidFill>
                  <a:srgbClr val="FF0000"/>
                </a:solidFill>
              </a:rPr>
              <a:t>free own will</a:t>
            </a:r>
            <a:r>
              <a:rPr lang="en-US" sz="3400" dirty="0" smtClean="0"/>
              <a:t>. </a:t>
            </a:r>
            <a:br>
              <a:rPr lang="en-US" sz="3400" dirty="0" smtClean="0"/>
            </a:br>
            <a:endParaRPr lang="en-US" sz="3400" dirty="0"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1313656" y="838200"/>
            <a:ext cx="9289258" cy="5292725"/>
          </a:xfrm>
        </p:spPr>
        <p:txBody>
          <a:bodyPr>
            <a:normAutofit fontScale="85000" lnSpcReduction="20000"/>
          </a:bodyPr>
          <a:lstStyle/>
          <a:p>
            <a:pPr marL="624051" indent="-514350">
              <a:lnSpc>
                <a:spcPct val="90000"/>
              </a:lnSpc>
              <a:buClr>
                <a:schemeClr val="accent3"/>
              </a:buClr>
              <a:buFont typeface="+mj-lt"/>
              <a:buAutoNum type="arabicPeriod"/>
              <a:defRPr/>
            </a:pPr>
            <a:r>
              <a:rPr lang="en-US" dirty="0" smtClean="0"/>
              <a:t>Treatment with the </a:t>
            </a:r>
            <a:r>
              <a:rPr lang="en-US" b="1" u="sng" dirty="0" smtClean="0">
                <a:solidFill>
                  <a:srgbClr val="FF0000"/>
                </a:solidFill>
                <a:effectLst>
                  <a:glow rad="228600">
                    <a:schemeClr val="accent2">
                      <a:satMod val="175000"/>
                      <a:alpha val="40000"/>
                    </a:schemeClr>
                  </a:glow>
                </a:effectLst>
              </a:rPr>
              <a:t>first category </a:t>
            </a:r>
            <a:r>
              <a:rPr lang="en-US" dirty="0" smtClean="0"/>
              <a:t>was strictly </a:t>
            </a:r>
            <a:r>
              <a:rPr lang="en-US" dirty="0" smtClean="0">
                <a:solidFill>
                  <a:srgbClr val="FF0000"/>
                </a:solidFill>
              </a:rPr>
              <a:t>in accordance with the terms and conditions of the agreement</a:t>
            </a:r>
            <a:r>
              <a:rPr lang="en-US" dirty="0" smtClean="0"/>
              <a:t>; </a:t>
            </a:r>
          </a:p>
          <a:p>
            <a:pPr marL="624051" indent="-514350">
              <a:lnSpc>
                <a:spcPct val="90000"/>
              </a:lnSpc>
              <a:buClr>
                <a:schemeClr val="accent3"/>
              </a:buClr>
              <a:buFont typeface="+mj-lt"/>
              <a:buAutoNum type="arabicPeriod"/>
              <a:defRPr/>
            </a:pPr>
            <a:r>
              <a:rPr lang="en-US" dirty="0" smtClean="0"/>
              <a:t>the </a:t>
            </a:r>
            <a:r>
              <a:rPr lang="en-US" b="1" u="sng" dirty="0" smtClean="0">
                <a:solidFill>
                  <a:srgbClr val="FF0000"/>
                </a:solidFill>
                <a:effectLst>
                  <a:glow rad="228600">
                    <a:schemeClr val="accent2">
                      <a:satMod val="175000"/>
                      <a:alpha val="40000"/>
                    </a:schemeClr>
                  </a:glow>
                </a:effectLst>
              </a:rPr>
              <a:t>second category </a:t>
            </a:r>
            <a:r>
              <a:rPr lang="en-US" dirty="0" smtClean="0"/>
              <a:t>were given </a:t>
            </a:r>
            <a:r>
              <a:rPr lang="en-US" dirty="0" smtClean="0">
                <a:solidFill>
                  <a:srgbClr val="FF0000"/>
                </a:solidFill>
              </a:rPr>
              <a:t>full protection of life and property and honour </a:t>
            </a:r>
            <a:r>
              <a:rPr lang="en-US" dirty="0" smtClean="0"/>
              <a:t>and were retained on their lands as owners, but the </a:t>
            </a:r>
            <a:r>
              <a:rPr lang="en-US" u="sng" dirty="0" smtClean="0"/>
              <a:t>able bodied </a:t>
            </a:r>
            <a:r>
              <a:rPr lang="en-US" dirty="0" smtClean="0"/>
              <a:t>men among them (other than those who joined the Islamic army or any other state service) were </a:t>
            </a:r>
            <a:r>
              <a:rPr lang="en-US" u="sng" dirty="0" smtClean="0"/>
              <a:t>charged a nominal tax </a:t>
            </a:r>
            <a:r>
              <a:rPr lang="en-US" dirty="0" smtClean="0"/>
              <a:t>in accordance with their economic conditions. </a:t>
            </a:r>
          </a:p>
          <a:p>
            <a:pPr marL="624051" indent="-514350">
              <a:buClr>
                <a:schemeClr val="accent3"/>
              </a:buClr>
              <a:buFont typeface="+mj-lt"/>
              <a:buAutoNum type="arabicPeriod"/>
              <a:defRPr/>
            </a:pPr>
            <a:r>
              <a:rPr lang="en-US" dirty="0" smtClean="0"/>
              <a:t>The </a:t>
            </a:r>
            <a:r>
              <a:rPr lang="en-US" b="1" u="sng" dirty="0" smtClean="0">
                <a:solidFill>
                  <a:srgbClr val="FF0000"/>
                </a:solidFill>
                <a:effectLst>
                  <a:glow rad="228600">
                    <a:schemeClr val="accent2">
                      <a:satMod val="175000"/>
                      <a:alpha val="40000"/>
                    </a:schemeClr>
                  </a:glow>
                </a:effectLst>
              </a:rPr>
              <a:t>third category </a:t>
            </a:r>
            <a:r>
              <a:rPr lang="en-US" dirty="0" smtClean="0"/>
              <a:t>enjoyed </a:t>
            </a:r>
            <a:r>
              <a:rPr lang="en-US" dirty="0" smtClean="0">
                <a:solidFill>
                  <a:srgbClr val="FF0000"/>
                </a:solidFill>
              </a:rPr>
              <a:t>all rights </a:t>
            </a:r>
            <a:r>
              <a:rPr lang="en-US" dirty="0" smtClean="0"/>
              <a:t>due to them in the Islamic state, including </a:t>
            </a:r>
            <a:r>
              <a:rPr lang="en-US" dirty="0" smtClean="0">
                <a:solidFill>
                  <a:srgbClr val="FF0000"/>
                </a:solidFill>
              </a:rPr>
              <a:t>protection of life</a:t>
            </a:r>
            <a:r>
              <a:rPr lang="en-US" dirty="0" smtClean="0"/>
              <a:t>, </a:t>
            </a:r>
            <a:r>
              <a:rPr lang="en-US" dirty="0" smtClean="0">
                <a:solidFill>
                  <a:srgbClr val="FF0000"/>
                </a:solidFill>
              </a:rPr>
              <a:t>property</a:t>
            </a:r>
            <a:r>
              <a:rPr lang="en-US" dirty="0" smtClean="0"/>
              <a:t>, </a:t>
            </a:r>
            <a:r>
              <a:rPr lang="en-US" dirty="0" err="1" smtClean="0">
                <a:solidFill>
                  <a:srgbClr val="FF0000"/>
                </a:solidFill>
              </a:rPr>
              <a:t>honour</a:t>
            </a:r>
            <a:r>
              <a:rPr lang="en-US" dirty="0" smtClean="0"/>
              <a:t>, </a:t>
            </a:r>
            <a:r>
              <a:rPr lang="en-US" dirty="0" smtClean="0">
                <a:solidFill>
                  <a:srgbClr val="FF0000"/>
                </a:solidFill>
              </a:rPr>
              <a:t>employment </a:t>
            </a:r>
            <a:r>
              <a:rPr lang="en-US" dirty="0" smtClean="0"/>
              <a:t>and </a:t>
            </a:r>
            <a:r>
              <a:rPr lang="en-US" dirty="0" smtClean="0">
                <a:solidFill>
                  <a:srgbClr val="FF0000"/>
                </a:solidFill>
              </a:rPr>
              <a:t>social security</a:t>
            </a:r>
            <a:r>
              <a:rPr lang="en-US" dirty="0" smtClean="0"/>
              <a:t>, and almost </a:t>
            </a:r>
            <a:r>
              <a:rPr lang="en-US" dirty="0" smtClean="0">
                <a:solidFill>
                  <a:srgbClr val="FF0000"/>
                </a:solidFill>
              </a:rPr>
              <a:t>every facility </a:t>
            </a:r>
            <a:r>
              <a:rPr lang="en-US" dirty="0" smtClean="0"/>
              <a:t>the state provided to Muslims. </a:t>
            </a:r>
            <a:r>
              <a:rPr lang="en-US" dirty="0" smtClean="0">
                <a:solidFill>
                  <a:srgbClr val="FF0000"/>
                </a:solidFill>
              </a:rPr>
              <a:t>Criminal laws </a:t>
            </a:r>
            <a:r>
              <a:rPr lang="en-US" dirty="0" smtClean="0"/>
              <a:t>were applied to them as to Muslims, though personal matters were settled according to their own laws, and Islamic laws were not applied in such matters except when were requested  for </a:t>
            </a:r>
            <a:r>
              <a:rPr lang="en-US" dirty="0" smtClean="0">
                <a:hlinkClick r:id="rId3" action="ppaction://hlinksldjump"/>
              </a:rPr>
              <a:t>[1]</a:t>
            </a:r>
            <a:r>
              <a:rPr lang="en-US" dirty="0" smtClean="0"/>
              <a:t> </a:t>
            </a:r>
          </a:p>
        </p:txBody>
      </p:sp>
      <p:sp>
        <p:nvSpPr>
          <p:cNvPr id="3" name="Rectangle 2"/>
          <p:cNvSpPr/>
          <p:nvPr/>
        </p:nvSpPr>
        <p:spPr>
          <a:xfrm>
            <a:off x="1923256" y="6477000"/>
            <a:ext cx="9220200" cy="307777"/>
          </a:xfrm>
          <a:prstGeom prst="rect">
            <a:avLst/>
          </a:prstGeom>
        </p:spPr>
        <p:style>
          <a:lnRef idx="1">
            <a:schemeClr val="accent6"/>
          </a:lnRef>
          <a:fillRef idx="3">
            <a:schemeClr val="accent6"/>
          </a:fillRef>
          <a:effectRef idx="2">
            <a:schemeClr val="accent6"/>
          </a:effectRef>
          <a:fontRef idx="minor">
            <a:schemeClr val="lt1"/>
          </a:fontRef>
        </p:style>
        <p:txBody>
          <a:bodyPr wrap="square">
            <a:spAutoFit/>
          </a:bodyPr>
          <a:lstStyle/>
          <a:p>
            <a:pPr marL="365672" indent="-255971">
              <a:buClr>
                <a:schemeClr val="accent3"/>
              </a:buClr>
              <a:defRPr/>
            </a:pPr>
            <a:r>
              <a:rPr lang="en-US" sz="1400" dirty="0" smtClean="0">
                <a:hlinkClick r:id="rId3" action="ppaction://hlinksldjump"/>
              </a:rPr>
              <a:t>[1]</a:t>
            </a:r>
            <a:r>
              <a:rPr lang="en-US" sz="1400" dirty="0" smtClean="0"/>
              <a:t> </a:t>
            </a:r>
            <a:r>
              <a:rPr lang="en-US" sz="1400" dirty="0" err="1" smtClean="0"/>
              <a:t>Syyed</a:t>
            </a:r>
            <a:r>
              <a:rPr lang="en-US" sz="1400" dirty="0" smtClean="0"/>
              <a:t> </a:t>
            </a:r>
            <a:r>
              <a:rPr lang="en-US" sz="1400" dirty="0" err="1" smtClean="0"/>
              <a:t>Abul</a:t>
            </a:r>
            <a:r>
              <a:rPr lang="en-US" sz="1400" dirty="0" smtClean="0"/>
              <a:t> Ala </a:t>
            </a:r>
            <a:r>
              <a:rPr lang="en-US" sz="1400" dirty="0" err="1" smtClean="0"/>
              <a:t>Maududi</a:t>
            </a:r>
            <a:r>
              <a:rPr lang="en-US" sz="1400" dirty="0" smtClean="0"/>
              <a:t>, 1967, </a:t>
            </a:r>
            <a:r>
              <a:rPr lang="en-US" sz="1400" i="1" dirty="0" err="1" smtClean="0"/>
              <a:t>Islami</a:t>
            </a:r>
            <a:r>
              <a:rPr lang="en-US" sz="1400" i="1" dirty="0" smtClean="0"/>
              <a:t> </a:t>
            </a:r>
            <a:r>
              <a:rPr lang="en-US" sz="1400" i="1" dirty="0" err="1" smtClean="0"/>
              <a:t>Riasat</a:t>
            </a:r>
            <a:r>
              <a:rPr lang="en-US" sz="1400" dirty="0" smtClean="0"/>
              <a:t> (2nd </a:t>
            </a:r>
            <a:r>
              <a:rPr lang="en-US" sz="1400" dirty="0" err="1" smtClean="0"/>
              <a:t>edn</a:t>
            </a:r>
            <a:r>
              <a:rPr lang="en-US" sz="1400" dirty="0" smtClean="0"/>
              <a:t>). Lahore; Islamic Publication. Pp.178-95 </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a:xfrm>
            <a:off x="1237456" y="609600"/>
            <a:ext cx="9365458" cy="5521325"/>
          </a:xfrm>
        </p:spPr>
        <p:txBody>
          <a:bodyPr/>
          <a:lstStyle/>
          <a:p>
            <a:pPr eaLnBrk="1" hangingPunct="1"/>
            <a:r>
              <a:rPr lang="en-US" dirty="0" smtClean="0"/>
              <a:t>Socio-economic justice also encompasses </a:t>
            </a:r>
            <a:r>
              <a:rPr lang="en-US" b="1" u="sng" dirty="0" smtClean="0">
                <a:solidFill>
                  <a:srgbClr val="FF0000"/>
                </a:solidFill>
              </a:rPr>
              <a:t>the rights of laborers and servants</a:t>
            </a:r>
            <a:r>
              <a:rPr lang="en-US" dirty="0" smtClean="0"/>
              <a:t>. </a:t>
            </a:r>
          </a:p>
          <a:p>
            <a:pPr eaLnBrk="1" hangingPunct="1"/>
            <a:r>
              <a:rPr lang="en-US" dirty="0" smtClean="0"/>
              <a:t>The holy prophet (</a:t>
            </a:r>
            <a:r>
              <a:rPr lang="en-US" dirty="0" err="1" smtClean="0"/>
              <a:t>pbuh</a:t>
            </a:r>
            <a:r>
              <a:rPr lang="en-US" dirty="0" smtClean="0"/>
              <a:t>) said:  “ </a:t>
            </a:r>
            <a:r>
              <a:rPr lang="en-US" i="1" dirty="0" smtClean="0"/>
              <a:t>I shall be the enemy of three persons on the day of judgment ;and when I come to fight some one I defeat him. </a:t>
            </a:r>
          </a:p>
          <a:p>
            <a:pPr lvl="1"/>
            <a:r>
              <a:rPr lang="en-US" i="1" dirty="0" smtClean="0"/>
              <a:t>One of these three persons is one who keeps a laborer on daily wages , makes him work for him the whole day but does not give him wages relevant to his labour</a:t>
            </a:r>
            <a:r>
              <a:rPr lang="en-US" sz="2000" i="1" dirty="0" smtClean="0"/>
              <a:t> </a:t>
            </a:r>
            <a:r>
              <a:rPr lang="en-US" sz="2000" b="1" i="1" dirty="0" smtClean="0">
                <a:hlinkClick r:id="" action="ppaction://noaction"/>
              </a:rPr>
              <a:t>[1]</a:t>
            </a:r>
            <a:r>
              <a:rPr lang="en-US" sz="2000" i="1" dirty="0" smtClean="0"/>
              <a:t>. </a:t>
            </a:r>
            <a:endParaRPr lang="en-US" dirty="0" smtClean="0"/>
          </a:p>
          <a:p>
            <a:pPr eaLnBrk="1" hangingPunct="1">
              <a:buNone/>
            </a:pPr>
            <a:r>
              <a:rPr lang="en-US" dirty="0" smtClean="0"/>
              <a:t/>
            </a:r>
            <a:br>
              <a:rPr lang="en-US" dirty="0" smtClean="0"/>
            </a:br>
            <a:r>
              <a:rPr lang="en-US" sz="1600" dirty="0" smtClean="0">
                <a:hlinkClick r:id="" action="ppaction://noaction"/>
              </a:rPr>
              <a:t>[1]</a:t>
            </a:r>
            <a:r>
              <a:rPr lang="en-US" sz="1600" dirty="0" smtClean="0"/>
              <a:t> Muhammad bin Ismail Al-</a:t>
            </a:r>
            <a:r>
              <a:rPr lang="en-US" sz="1600" dirty="0" err="1" smtClean="0"/>
              <a:t>Bukhari,Cf</a:t>
            </a:r>
            <a:r>
              <a:rPr lang="en-US" sz="1600" dirty="0" smtClean="0"/>
              <a:t>, </a:t>
            </a:r>
            <a:r>
              <a:rPr lang="en-US" sz="1600" dirty="0" err="1" smtClean="0"/>
              <a:t>Jaleel</a:t>
            </a:r>
            <a:r>
              <a:rPr lang="en-US" sz="1600" dirty="0" smtClean="0"/>
              <a:t> </a:t>
            </a:r>
            <a:r>
              <a:rPr lang="en-US" sz="1600" dirty="0" err="1" smtClean="0"/>
              <a:t>Ahsan</a:t>
            </a:r>
            <a:r>
              <a:rPr lang="en-US" sz="1600" dirty="0" smtClean="0"/>
              <a:t> </a:t>
            </a:r>
            <a:r>
              <a:rPr lang="en-US" sz="1600" dirty="0" err="1" smtClean="0"/>
              <a:t>Nadvi</a:t>
            </a:r>
            <a:r>
              <a:rPr lang="en-US" sz="1600" dirty="0" smtClean="0"/>
              <a:t> ,1987,  </a:t>
            </a:r>
            <a:r>
              <a:rPr lang="en-US" sz="1600" i="1" dirty="0" smtClean="0"/>
              <a:t>Rah-</a:t>
            </a:r>
            <a:r>
              <a:rPr lang="en-US" sz="1600" i="1" dirty="0" err="1" smtClean="0"/>
              <a:t>i</a:t>
            </a:r>
            <a:r>
              <a:rPr lang="en-US" sz="1600" i="1" dirty="0" smtClean="0"/>
              <a:t>- </a:t>
            </a:r>
            <a:r>
              <a:rPr lang="en-US" sz="1600" i="1" dirty="0" err="1" smtClean="0"/>
              <a:t>Amal</a:t>
            </a:r>
            <a:r>
              <a:rPr lang="en-US" sz="1600" dirty="0" smtClean="0"/>
              <a:t>. Lahore. Islamic Publications</a:t>
            </a:r>
            <a:r>
              <a:rPr lang="en-US" dirty="0" smtClean="0"/>
              <a:t>. </a:t>
            </a:r>
          </a:p>
        </p:txBody>
      </p:sp>
      <p:sp>
        <p:nvSpPr>
          <p:cNvPr id="3" name="Rectangle 2"/>
          <p:cNvSpPr/>
          <p:nvPr/>
        </p:nvSpPr>
        <p:spPr>
          <a:xfrm>
            <a:off x="18256" y="5842337"/>
            <a:ext cx="4190999" cy="1015663"/>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ctr"/>
            <a:r>
              <a:rPr lang="en-US" sz="2000"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4. </a:t>
            </a:r>
          </a:p>
          <a:p>
            <a:pPr algn="ctr"/>
            <a:r>
              <a:rPr lang="en-US" sz="2000"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THE RIGHTS OF LABORERS AND SERVANTS</a:t>
            </a:r>
            <a:endPar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a:xfrm>
            <a:off x="1313656" y="457200"/>
            <a:ext cx="9289258" cy="5673725"/>
          </a:xfrm>
        </p:spPr>
        <p:txBody>
          <a:bodyPr>
            <a:normAutofit/>
          </a:bodyPr>
          <a:lstStyle/>
          <a:p>
            <a:pPr eaLnBrk="1" hangingPunct="1">
              <a:lnSpc>
                <a:spcPct val="90000"/>
              </a:lnSpc>
            </a:pPr>
            <a:r>
              <a:rPr lang="en-US" sz="3700" dirty="0" smtClean="0"/>
              <a:t>It is the responsibility of an Islamic state to fix </a:t>
            </a:r>
            <a:r>
              <a:rPr lang="en-US" sz="3700" u="sng" dirty="0" smtClean="0">
                <a:solidFill>
                  <a:srgbClr val="FF0000"/>
                </a:solidFill>
              </a:rPr>
              <a:t>minimum wages </a:t>
            </a:r>
            <a:r>
              <a:rPr lang="en-US" sz="3700" dirty="0" smtClean="0"/>
              <a:t>in accordance with the </a:t>
            </a:r>
            <a:r>
              <a:rPr lang="en-US" sz="3700" u="sng" dirty="0" smtClean="0">
                <a:effectLst>
                  <a:outerShdw blurRad="38100" dist="38100" dir="2700000" algn="tl">
                    <a:srgbClr val="000000">
                      <a:alpha val="43137"/>
                    </a:srgbClr>
                  </a:outerShdw>
                </a:effectLst>
              </a:rPr>
              <a:t>general living standard</a:t>
            </a:r>
            <a:r>
              <a:rPr lang="en-US" sz="3700" dirty="0" smtClean="0"/>
              <a:t>, and to impose justice and strive for quality of individuals before the law</a:t>
            </a:r>
            <a:r>
              <a:rPr lang="en-US" sz="3700" dirty="0" smtClean="0">
                <a:hlinkClick r:id="" action="ppaction://noaction"/>
              </a:rPr>
              <a:t>[1]</a:t>
            </a:r>
            <a:r>
              <a:rPr lang="en-US" sz="3700" dirty="0" smtClean="0"/>
              <a:t>. </a:t>
            </a:r>
          </a:p>
        </p:txBody>
      </p:sp>
      <p:sp>
        <p:nvSpPr>
          <p:cNvPr id="3" name="Rectangle 2"/>
          <p:cNvSpPr/>
          <p:nvPr/>
        </p:nvSpPr>
        <p:spPr>
          <a:xfrm>
            <a:off x="0" y="5827693"/>
            <a:ext cx="3075073" cy="954107"/>
          </a:xfrm>
          <a:prstGeom prst="rect">
            <a:avLst/>
          </a:prstGeom>
        </p:spPr>
        <p:style>
          <a:lnRef idx="0">
            <a:schemeClr val="accent3"/>
          </a:lnRef>
          <a:fillRef idx="3">
            <a:schemeClr val="accent3"/>
          </a:fillRef>
          <a:effectRef idx="3">
            <a:schemeClr val="accent3"/>
          </a:effectRef>
          <a:fontRef idx="minor">
            <a:schemeClr val="lt1"/>
          </a:fontRef>
        </p:style>
        <p:txBody>
          <a:bodyPr wrap="none">
            <a:spAutoFit/>
          </a:bodyPr>
          <a:lstStyle/>
          <a:p>
            <a:pPr algn="ctr"/>
            <a:r>
              <a:rPr lang="en-US" sz="2800"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5. </a:t>
            </a:r>
          </a:p>
          <a:p>
            <a:pPr algn="ctr"/>
            <a:r>
              <a:rPr lang="en-US" sz="2800"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MINIMUM WAGES </a:t>
            </a:r>
            <a:endPar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a:xfrm>
            <a:off x="1389856" y="457200"/>
            <a:ext cx="9213058" cy="5638800"/>
          </a:xfrm>
        </p:spPr>
        <p:txBody>
          <a:bodyPr>
            <a:normAutofit fontScale="92500" lnSpcReduction="20000"/>
          </a:bodyPr>
          <a:lstStyle/>
          <a:p>
            <a:pPr>
              <a:lnSpc>
                <a:spcPct val="90000"/>
              </a:lnSpc>
            </a:pPr>
            <a:r>
              <a:rPr lang="en-US" dirty="0" smtClean="0">
                <a:hlinkClick r:id="" action="ppaction://noaction"/>
              </a:rPr>
              <a:t>[1]</a:t>
            </a:r>
            <a:r>
              <a:rPr lang="en-US" dirty="0" smtClean="0"/>
              <a:t> Al-Quran ( al-</a:t>
            </a:r>
            <a:r>
              <a:rPr lang="en-US" dirty="0" err="1" smtClean="0"/>
              <a:t>Hadeed</a:t>
            </a:r>
            <a:r>
              <a:rPr lang="en-US" dirty="0" smtClean="0"/>
              <a:t>) (57;25), verily, we have sent our messengers with clear signs and revealed with them the books and the scale (of judgment). So that people may be firm in justice and we provided iron, where in is mighty  power and many uses for mankind , and Allah shall know who will help Him and His messenger  in the unseen.  </a:t>
            </a:r>
            <a:endParaRPr lang="en-US" dirty="0" smtClean="0">
              <a:hlinkClick r:id="" action="ppaction://noaction"/>
            </a:endParaRPr>
          </a:p>
          <a:p>
            <a:pPr eaLnBrk="1" hangingPunct="1">
              <a:lnSpc>
                <a:spcPct val="90000"/>
              </a:lnSpc>
            </a:pPr>
            <a:endParaRPr lang="en-US" dirty="0" smtClean="0"/>
          </a:p>
          <a:p>
            <a:pPr eaLnBrk="1" hangingPunct="1">
              <a:lnSpc>
                <a:spcPct val="90000"/>
              </a:lnSpc>
            </a:pPr>
            <a:r>
              <a:rPr lang="en-US" dirty="0" smtClean="0"/>
              <a:t>Elaborating on the meaning of this verse </a:t>
            </a:r>
            <a:r>
              <a:rPr lang="en-US" dirty="0" err="1" smtClean="0"/>
              <a:t>Ibn</a:t>
            </a:r>
            <a:r>
              <a:rPr lang="en-US" dirty="0" smtClean="0"/>
              <a:t> </a:t>
            </a:r>
            <a:r>
              <a:rPr lang="en-US" dirty="0" err="1" smtClean="0"/>
              <a:t>Taimiyah</a:t>
            </a:r>
            <a:r>
              <a:rPr lang="en-US" dirty="0" smtClean="0"/>
              <a:t> has said that the purpose of commissioning the prophets and of revealing the books is to have people administer justice in the cause of Allah and  in the rights of His creatures : thus he who deviates from the book shall be corrected by force of arms</a:t>
            </a:r>
            <a:r>
              <a:rPr lang="en-US" dirty="0" smtClean="0">
                <a:hlinkClick r:id="" action="ppaction://noaction"/>
              </a:rPr>
              <a:t>[2]</a:t>
            </a:r>
            <a:r>
              <a:rPr lang="en-US" dirty="0" smtClean="0"/>
              <a:t>. </a:t>
            </a:r>
          </a:p>
          <a:p>
            <a:pPr eaLnBrk="1" hangingPunct="1">
              <a:lnSpc>
                <a:spcPct val="90000"/>
              </a:lnSpc>
            </a:pPr>
            <a:r>
              <a:rPr lang="en-US" dirty="0" smtClean="0"/>
              <a:t/>
            </a:r>
            <a:br>
              <a:rPr lang="en-US" dirty="0" smtClean="0"/>
            </a:br>
            <a:r>
              <a:rPr lang="en-US" sz="2000" dirty="0" smtClean="0">
                <a:hlinkClick r:id="" action="ppaction://noaction"/>
              </a:rPr>
              <a:t>[2]</a:t>
            </a:r>
            <a:r>
              <a:rPr lang="en-US" sz="2000" dirty="0" smtClean="0"/>
              <a:t> </a:t>
            </a:r>
            <a:r>
              <a:rPr lang="en-US" sz="2000" dirty="0" err="1" smtClean="0"/>
              <a:t>Ibn</a:t>
            </a:r>
            <a:r>
              <a:rPr lang="en-US" sz="2000" dirty="0" smtClean="0"/>
              <a:t> </a:t>
            </a:r>
            <a:r>
              <a:rPr lang="en-US" sz="2000" dirty="0" err="1" smtClean="0"/>
              <a:t>Taimiyah</a:t>
            </a:r>
            <a:r>
              <a:rPr lang="en-US" sz="2000" dirty="0" smtClean="0"/>
              <a:t>, </a:t>
            </a:r>
            <a:r>
              <a:rPr lang="en-US" sz="2000" i="1" dirty="0" smtClean="0"/>
              <a:t>Al-</a:t>
            </a:r>
            <a:r>
              <a:rPr lang="en-US" sz="2000" i="1" dirty="0" err="1" smtClean="0"/>
              <a:t>Siasiat</a:t>
            </a:r>
            <a:r>
              <a:rPr lang="en-US" sz="2000" i="1" dirty="0" smtClean="0"/>
              <a:t>- Al-</a:t>
            </a:r>
            <a:r>
              <a:rPr lang="en-US" sz="2000" i="1" dirty="0" err="1" smtClean="0"/>
              <a:t>Shariah</a:t>
            </a:r>
            <a:r>
              <a:rPr lang="en-US" sz="2000" i="1" dirty="0" smtClean="0"/>
              <a:t> </a:t>
            </a:r>
            <a:r>
              <a:rPr lang="en-US" sz="2000" dirty="0" smtClean="0"/>
              <a:t> </a:t>
            </a:r>
            <a:r>
              <a:rPr lang="en-US" sz="2000" dirty="0" err="1" smtClean="0"/>
              <a:t>Transalted</a:t>
            </a:r>
            <a:r>
              <a:rPr lang="en-US" sz="2000" dirty="0" smtClean="0"/>
              <a:t> by Muhammad S. El-Awa (2nd </a:t>
            </a:r>
            <a:r>
              <a:rPr lang="en-US" sz="2000" dirty="0" err="1" smtClean="0"/>
              <a:t>edn</a:t>
            </a:r>
            <a:r>
              <a:rPr lang="en-US" sz="2000" dirty="0" smtClean="0"/>
              <a:t>), 1969. </a:t>
            </a:r>
            <a:r>
              <a:rPr lang="en-US" sz="2000" i="1" dirty="0" smtClean="0"/>
              <a:t>The Political System of Islamic State. I</a:t>
            </a:r>
            <a:r>
              <a:rPr lang="en-US" sz="2000" dirty="0" smtClean="0"/>
              <a:t>ndiana polis: American Trust Publications.p-99.</a:t>
            </a:r>
          </a:p>
          <a:p>
            <a:pPr eaLnBrk="1" hangingPunct="1">
              <a:lnSpc>
                <a:spcPct val="90000"/>
              </a:lnSpc>
            </a:pPr>
            <a:endParaRPr lang="en-US" dirty="0" smtClean="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3"/>
          <p:cNvSpPr>
            <a:spLocks noGrp="1" noChangeArrowheads="1"/>
          </p:cNvSpPr>
          <p:nvPr>
            <p:ph idx="1"/>
          </p:nvPr>
        </p:nvSpPr>
        <p:spPr>
          <a:xfrm>
            <a:off x="1313656" y="609600"/>
            <a:ext cx="9289258" cy="5521325"/>
          </a:xfrm>
        </p:spPr>
        <p:txBody>
          <a:bodyPr>
            <a:normAutofit lnSpcReduction="10000"/>
          </a:bodyPr>
          <a:lstStyle/>
          <a:p>
            <a:pPr eaLnBrk="1" hangingPunct="1">
              <a:lnSpc>
                <a:spcPct val="90000"/>
              </a:lnSpc>
            </a:pPr>
            <a:r>
              <a:rPr lang="en-US" dirty="0" smtClean="0"/>
              <a:t>There is </a:t>
            </a:r>
            <a:r>
              <a:rPr lang="en-US" dirty="0" smtClean="0">
                <a:solidFill>
                  <a:srgbClr val="FF0000"/>
                </a:solidFill>
                <a:effectLst>
                  <a:glow rad="228600">
                    <a:schemeClr val="accent2">
                      <a:satMod val="175000"/>
                      <a:alpha val="40000"/>
                    </a:schemeClr>
                  </a:glow>
                </a:effectLst>
              </a:rPr>
              <a:t>no difference </a:t>
            </a:r>
            <a:r>
              <a:rPr lang="en-US" dirty="0" smtClean="0"/>
              <a:t>between </a:t>
            </a:r>
            <a:r>
              <a:rPr lang="en-US" u="sng" dirty="0" smtClean="0"/>
              <a:t>poor</a:t>
            </a:r>
            <a:r>
              <a:rPr lang="en-US" dirty="0" smtClean="0"/>
              <a:t> and </a:t>
            </a:r>
            <a:r>
              <a:rPr lang="en-US" u="sng" dirty="0" smtClean="0"/>
              <a:t>rich</a:t>
            </a:r>
            <a:r>
              <a:rPr lang="en-US" dirty="0" smtClean="0"/>
              <a:t>, </a:t>
            </a:r>
            <a:r>
              <a:rPr lang="en-US" u="sng" dirty="0" smtClean="0"/>
              <a:t>black </a:t>
            </a:r>
            <a:r>
              <a:rPr lang="en-US" dirty="0" smtClean="0"/>
              <a:t>and </a:t>
            </a:r>
            <a:r>
              <a:rPr lang="en-US" u="sng" dirty="0" smtClean="0"/>
              <a:t>white</a:t>
            </a:r>
            <a:r>
              <a:rPr lang="en-US" dirty="0" smtClean="0"/>
              <a:t>, </a:t>
            </a:r>
            <a:r>
              <a:rPr lang="en-US" u="sng" dirty="0" smtClean="0"/>
              <a:t>ruler </a:t>
            </a:r>
            <a:r>
              <a:rPr lang="en-US" dirty="0" smtClean="0"/>
              <a:t>and </a:t>
            </a:r>
            <a:r>
              <a:rPr lang="en-US" u="sng" dirty="0" smtClean="0"/>
              <a:t>ruled</a:t>
            </a:r>
            <a:r>
              <a:rPr lang="en-US" dirty="0" smtClean="0"/>
              <a:t>, and no discrimination on the basis of </a:t>
            </a:r>
            <a:r>
              <a:rPr lang="en-US" dirty="0" err="1" smtClean="0"/>
              <a:t>colour</a:t>
            </a:r>
            <a:r>
              <a:rPr lang="en-US" dirty="0" smtClean="0"/>
              <a:t> or status. </a:t>
            </a:r>
          </a:p>
          <a:p>
            <a:pPr eaLnBrk="1" hangingPunct="1">
              <a:lnSpc>
                <a:spcPct val="90000"/>
              </a:lnSpc>
            </a:pPr>
            <a:r>
              <a:rPr lang="en-US" dirty="0" smtClean="0"/>
              <a:t>The only criterion for man’s worth is his character, ability, and </a:t>
            </a:r>
            <a:r>
              <a:rPr lang="en-US" u="sng" dirty="0" smtClean="0"/>
              <a:t>piety before Allah</a:t>
            </a:r>
            <a:r>
              <a:rPr lang="en-US" dirty="0" smtClean="0">
                <a:hlinkClick r:id="" action="ppaction://noaction"/>
              </a:rPr>
              <a:t>[1]</a:t>
            </a:r>
            <a:r>
              <a:rPr lang="en-US" dirty="0" smtClean="0"/>
              <a:t>. </a:t>
            </a:r>
          </a:p>
          <a:p>
            <a:pPr eaLnBrk="1" hangingPunct="1">
              <a:lnSpc>
                <a:spcPct val="90000"/>
              </a:lnSpc>
            </a:pPr>
            <a:r>
              <a:rPr lang="en-US" dirty="0" smtClean="0"/>
              <a:t>God does not look at your faces, nor bodies nor wealth, he looks at your hearts and your deeds</a:t>
            </a:r>
            <a:r>
              <a:rPr lang="en-US" dirty="0" smtClean="0">
                <a:hlinkClick r:id="" action="ppaction://noaction"/>
              </a:rPr>
              <a:t>[2]</a:t>
            </a:r>
            <a:r>
              <a:rPr lang="en-US" dirty="0" smtClean="0"/>
              <a:t>.  </a:t>
            </a:r>
          </a:p>
          <a:p>
            <a:pPr eaLnBrk="1" hangingPunct="1">
              <a:lnSpc>
                <a:spcPct val="90000"/>
              </a:lnSpc>
            </a:pPr>
            <a:r>
              <a:rPr lang="en-US" dirty="0" smtClean="0"/>
              <a:t>An Islamic state therefore, has the prime concern of securing prompt  socio-economic justice and equality. Quran has described the duty of the prophet as ‘</a:t>
            </a:r>
            <a:r>
              <a:rPr lang="en-US" i="1" dirty="0" smtClean="0">
                <a:solidFill>
                  <a:srgbClr val="FF0000"/>
                </a:solidFill>
              </a:rPr>
              <a:t>I am commissioned to judge justly between you</a:t>
            </a:r>
            <a:r>
              <a:rPr lang="en-US" i="1" dirty="0" smtClean="0">
                <a:solidFill>
                  <a:srgbClr val="FF0000"/>
                </a:solidFill>
                <a:hlinkClick r:id="" action="ppaction://noaction"/>
              </a:rPr>
              <a:t>[3]</a:t>
            </a:r>
            <a:r>
              <a:rPr lang="en-US" i="1" dirty="0" smtClean="0">
                <a:solidFill>
                  <a:srgbClr val="FF0000"/>
                </a:solidFill>
              </a:rPr>
              <a:t>.</a:t>
            </a:r>
            <a:endParaRPr lang="en-US" dirty="0" smtClean="0">
              <a:solidFill>
                <a:srgbClr val="FF0000"/>
              </a:solidFill>
            </a:endParaRPr>
          </a:p>
        </p:txBody>
      </p:sp>
      <p:sp>
        <p:nvSpPr>
          <p:cNvPr id="3" name="Rectangle 2"/>
          <p:cNvSpPr/>
          <p:nvPr/>
        </p:nvSpPr>
        <p:spPr>
          <a:xfrm>
            <a:off x="1313656" y="5803071"/>
            <a:ext cx="9848057" cy="978729"/>
          </a:xfrm>
          <a:prstGeom prst="rect">
            <a:avLst/>
          </a:prstGeom>
        </p:spPr>
        <p:style>
          <a:lnRef idx="1">
            <a:schemeClr val="accent6"/>
          </a:lnRef>
          <a:fillRef idx="3">
            <a:schemeClr val="accent6"/>
          </a:fillRef>
          <a:effectRef idx="2">
            <a:schemeClr val="accent6"/>
          </a:effectRef>
          <a:fontRef idx="minor">
            <a:schemeClr val="lt1"/>
          </a:fontRef>
        </p:style>
        <p:txBody>
          <a:bodyPr wrap="square">
            <a:spAutoFit/>
          </a:bodyPr>
          <a:lstStyle/>
          <a:p>
            <a:pPr eaLnBrk="1" hangingPunct="1">
              <a:lnSpc>
                <a:spcPct val="90000"/>
              </a:lnSpc>
            </a:pPr>
            <a:r>
              <a:rPr lang="en-US" sz="1600" dirty="0" smtClean="0">
                <a:hlinkClick r:id="" action="ppaction://noaction"/>
              </a:rPr>
              <a:t>[1]</a:t>
            </a:r>
            <a:r>
              <a:rPr lang="en-US" sz="1600" dirty="0" smtClean="0"/>
              <a:t> Al-Quran ( Al-</a:t>
            </a:r>
            <a:r>
              <a:rPr lang="en-US" sz="1600" dirty="0" err="1" smtClean="0"/>
              <a:t>hujrat</a:t>
            </a:r>
            <a:r>
              <a:rPr lang="en-US" sz="1600" dirty="0" smtClean="0"/>
              <a:t>) , 49:13. Amongst you the nearest and the respected to Allah is one who is  pious.</a:t>
            </a:r>
            <a:endParaRPr lang="en-US" sz="1600" dirty="0" smtClean="0">
              <a:hlinkClick r:id="" action="ppaction://noaction"/>
            </a:endParaRPr>
          </a:p>
          <a:p>
            <a:pPr eaLnBrk="1" hangingPunct="1">
              <a:lnSpc>
                <a:spcPct val="90000"/>
              </a:lnSpc>
            </a:pPr>
            <a:r>
              <a:rPr lang="en-US" sz="1600" dirty="0" smtClean="0">
                <a:hlinkClick r:id="" action="ppaction://noaction"/>
              </a:rPr>
              <a:t>[2]</a:t>
            </a:r>
            <a:r>
              <a:rPr lang="en-US" sz="1600" dirty="0" smtClean="0"/>
              <a:t> Muslim </a:t>
            </a:r>
            <a:r>
              <a:rPr lang="en-US" sz="1600" dirty="0" err="1" smtClean="0"/>
              <a:t>Ibn</a:t>
            </a:r>
            <a:r>
              <a:rPr lang="en-US" sz="1600" dirty="0" smtClean="0"/>
              <a:t> Al-</a:t>
            </a:r>
            <a:r>
              <a:rPr lang="en-US" sz="1600" dirty="0" err="1" smtClean="0"/>
              <a:t>hajaj</a:t>
            </a:r>
            <a:r>
              <a:rPr lang="en-US" sz="1600" dirty="0" smtClean="0"/>
              <a:t>, </a:t>
            </a:r>
            <a:r>
              <a:rPr lang="en-US" sz="1600" i="1" dirty="0" err="1" smtClean="0"/>
              <a:t>Saheeh</a:t>
            </a:r>
            <a:r>
              <a:rPr lang="en-US" sz="1600" i="1" dirty="0" smtClean="0"/>
              <a:t> Muslim. </a:t>
            </a:r>
            <a:r>
              <a:rPr lang="en-US" sz="1600" i="1" dirty="0" err="1" smtClean="0"/>
              <a:t>Vol</a:t>
            </a:r>
            <a:r>
              <a:rPr lang="en-US" sz="1600" i="1" dirty="0" smtClean="0"/>
              <a:t>-IV .  </a:t>
            </a:r>
            <a:r>
              <a:rPr lang="en-US" sz="1600" dirty="0" err="1" smtClean="0"/>
              <a:t>Transalted</a:t>
            </a:r>
            <a:r>
              <a:rPr lang="en-US" sz="1600" dirty="0" smtClean="0"/>
              <a:t> by Abdul </a:t>
            </a:r>
            <a:r>
              <a:rPr lang="en-US" sz="1600" dirty="0" err="1" smtClean="0"/>
              <a:t>hameed</a:t>
            </a:r>
            <a:r>
              <a:rPr lang="en-US" sz="1600" dirty="0" smtClean="0"/>
              <a:t> Siddiqui,1987.. </a:t>
            </a:r>
            <a:r>
              <a:rPr lang="en-US" sz="1600" dirty="0" err="1" smtClean="0"/>
              <a:t>lahore</a:t>
            </a:r>
            <a:r>
              <a:rPr lang="en-US" sz="1600" dirty="0" smtClean="0"/>
              <a:t>: Sheikh Muhammad </a:t>
            </a:r>
            <a:r>
              <a:rPr lang="en-US" sz="1600" dirty="0" err="1" smtClean="0"/>
              <a:t>Ashraf</a:t>
            </a:r>
            <a:r>
              <a:rPr lang="en-US" sz="1600" dirty="0" smtClean="0"/>
              <a:t> pp.1362; 6221. </a:t>
            </a:r>
            <a:endParaRPr lang="en-US" sz="1600" dirty="0" smtClean="0">
              <a:hlinkClick r:id="" action="ppaction://noaction"/>
            </a:endParaRPr>
          </a:p>
          <a:p>
            <a:pPr eaLnBrk="1" hangingPunct="1">
              <a:lnSpc>
                <a:spcPct val="90000"/>
              </a:lnSpc>
            </a:pPr>
            <a:r>
              <a:rPr lang="en-US" sz="1600" dirty="0" smtClean="0">
                <a:hlinkClick r:id="" action="ppaction://noaction"/>
              </a:rPr>
              <a:t>[3]</a:t>
            </a:r>
            <a:r>
              <a:rPr lang="en-US" sz="1600" dirty="0" smtClean="0"/>
              <a:t> Al-Quran 9l-shura) 42:151.</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1542256" y="533401"/>
            <a:ext cx="9061372" cy="5597525"/>
          </a:xfrm>
        </p:spPr>
        <p:txBody>
          <a:bodyPr/>
          <a:lstStyle/>
          <a:p>
            <a:pPr eaLnBrk="1" hangingPunct="1">
              <a:lnSpc>
                <a:spcPct val="90000"/>
              </a:lnSpc>
              <a:defRPr/>
            </a:pPr>
            <a:r>
              <a:rPr lang="en-US" sz="3600" dirty="0" smtClean="0"/>
              <a:t>Political scientists say that any legal system with out political sovereignty is meaningless, </a:t>
            </a:r>
          </a:p>
          <a:p>
            <a:pPr eaLnBrk="1" hangingPunct="1">
              <a:lnSpc>
                <a:spcPct val="90000"/>
              </a:lnSpc>
              <a:defRPr/>
            </a:pPr>
            <a:r>
              <a:rPr lang="en-US" sz="3600" dirty="0" smtClean="0"/>
              <a:t>similarly laying the foundations of a state in Madina was necessary for the new creed as a complete way of life and the holy prophet laid the foundations of an Islamic state at Madina, was the first welfare state in the history of man kind, run by human beings, the vicegerent of God on the earth, under the divine socio-political and economic directives.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marL="837998" indent="-837998"/>
            <a:r>
              <a:rPr lang="en-US" sz="2800" b="1" dirty="0" smtClean="0"/>
              <a:t>3. Social Security and Equitable Distribution of Income and Wealth</a:t>
            </a:r>
          </a:p>
        </p:txBody>
      </p:sp>
      <p:sp>
        <p:nvSpPr>
          <p:cNvPr id="33795" name="Rectangle 3"/>
          <p:cNvSpPr>
            <a:spLocks noGrp="1" noChangeArrowheads="1"/>
          </p:cNvSpPr>
          <p:nvPr>
            <p:ph idx="1"/>
          </p:nvPr>
        </p:nvSpPr>
        <p:spPr>
          <a:xfrm>
            <a:off x="1313657" y="1447800"/>
            <a:ext cx="9591338" cy="4800600"/>
          </a:xfrm>
        </p:spPr>
        <p:txBody>
          <a:bodyPr>
            <a:normAutofit/>
          </a:bodyPr>
          <a:lstStyle/>
          <a:p>
            <a:pPr eaLnBrk="1" hangingPunct="1">
              <a:lnSpc>
                <a:spcPct val="90000"/>
              </a:lnSpc>
            </a:pPr>
            <a:r>
              <a:rPr lang="en-US" dirty="0" smtClean="0"/>
              <a:t>One of the biggest function of an Islamic state is the </a:t>
            </a:r>
            <a:r>
              <a:rPr lang="en-US" dirty="0" smtClean="0">
                <a:solidFill>
                  <a:srgbClr val="FF0000"/>
                </a:solidFill>
              </a:rPr>
              <a:t>provision of the basic necessities and requirements to its citizens</a:t>
            </a:r>
            <a:r>
              <a:rPr lang="en-US" dirty="0" smtClean="0"/>
              <a:t>. </a:t>
            </a:r>
          </a:p>
          <a:p>
            <a:pPr eaLnBrk="1" hangingPunct="1">
              <a:lnSpc>
                <a:spcPct val="90000"/>
              </a:lnSpc>
            </a:pPr>
            <a:r>
              <a:rPr lang="en-US" dirty="0" smtClean="0"/>
              <a:t>Besides the protection of life , property and </a:t>
            </a:r>
            <a:r>
              <a:rPr lang="en-US" dirty="0" err="1" smtClean="0"/>
              <a:t>honour</a:t>
            </a:r>
            <a:r>
              <a:rPr lang="en-US" dirty="0" smtClean="0"/>
              <a:t> of its citizens, it is the obligation of an Islamic state to provide them with  </a:t>
            </a:r>
            <a:r>
              <a:rPr lang="en-US" u="sng" dirty="0" smtClean="0">
                <a:solidFill>
                  <a:srgbClr val="FF0000"/>
                </a:solidFill>
              </a:rPr>
              <a:t>food</a:t>
            </a:r>
            <a:r>
              <a:rPr lang="en-US" dirty="0" smtClean="0"/>
              <a:t>, </a:t>
            </a:r>
            <a:r>
              <a:rPr lang="en-US" u="sng" dirty="0" smtClean="0">
                <a:solidFill>
                  <a:srgbClr val="FF0000"/>
                </a:solidFill>
              </a:rPr>
              <a:t>shelter</a:t>
            </a:r>
            <a:r>
              <a:rPr lang="en-US" dirty="0" smtClean="0"/>
              <a:t>, </a:t>
            </a:r>
            <a:r>
              <a:rPr lang="en-US" u="sng" dirty="0" smtClean="0">
                <a:solidFill>
                  <a:srgbClr val="FF0000"/>
                </a:solidFill>
              </a:rPr>
              <a:t>clothing </a:t>
            </a:r>
            <a:r>
              <a:rPr lang="en-US" dirty="0" smtClean="0"/>
              <a:t>and </a:t>
            </a:r>
            <a:r>
              <a:rPr lang="en-US" u="sng" dirty="0" smtClean="0">
                <a:solidFill>
                  <a:srgbClr val="FF0000"/>
                </a:solidFill>
              </a:rPr>
              <a:t>other basic necessities of life </a:t>
            </a:r>
            <a:r>
              <a:rPr lang="en-US" dirty="0" smtClean="0"/>
              <a:t>and to ensure </a:t>
            </a:r>
            <a:r>
              <a:rPr lang="en-US" u="sng" dirty="0" smtClean="0">
                <a:solidFill>
                  <a:srgbClr val="FF0000"/>
                </a:solidFill>
              </a:rPr>
              <a:t>a respectable standard of living</a:t>
            </a:r>
            <a:r>
              <a:rPr lang="en-US" dirty="0" smtClean="0">
                <a:solidFill>
                  <a:srgbClr val="FF0000"/>
                </a:solidFill>
              </a:rPr>
              <a:t> </a:t>
            </a:r>
            <a:r>
              <a:rPr lang="en-US" dirty="0" smtClean="0"/>
              <a:t>for </a:t>
            </a:r>
            <a:r>
              <a:rPr lang="en-US" b="1" u="sng" dirty="0" smtClean="0"/>
              <a:t>every individual </a:t>
            </a:r>
            <a:r>
              <a:rPr lang="en-US" dirty="0" smtClean="0"/>
              <a:t>, who is unable  or made unable to take care of his own needs and requires assistance.</a:t>
            </a:r>
          </a:p>
        </p:txBody>
      </p:sp>
      <p:sp>
        <p:nvSpPr>
          <p:cNvPr id="4" name="Rectangle 3"/>
          <p:cNvSpPr/>
          <p:nvPr/>
        </p:nvSpPr>
        <p:spPr>
          <a:xfrm>
            <a:off x="4285459" y="6027023"/>
            <a:ext cx="6876254" cy="830977"/>
          </a:xfrm>
          <a:prstGeom prst="rect">
            <a:avLst/>
          </a:prstGeom>
        </p:spPr>
        <p:style>
          <a:lnRef idx="0">
            <a:schemeClr val="accent3"/>
          </a:lnRef>
          <a:fillRef idx="3">
            <a:schemeClr val="accent3"/>
          </a:fillRef>
          <a:effectRef idx="3">
            <a:schemeClr val="accent3"/>
          </a:effectRef>
          <a:fontRef idx="minor">
            <a:schemeClr val="lt1"/>
          </a:fontRef>
        </p:style>
        <p:txBody>
          <a:bodyPr wrap="square" lIns="91418" tIns="45710" rIns="91418" bIns="45710">
            <a:spAutoFit/>
          </a:bodyPr>
          <a:lstStyle/>
          <a:p>
            <a:pPr algn="ctr"/>
            <a:r>
              <a:rPr lang="en-US" sz="2400" dirty="0" smtClean="0"/>
              <a:t>Security provided to somebody who is </a:t>
            </a:r>
            <a:r>
              <a:rPr lang="en-US" sz="2400" u="sng" dirty="0" smtClean="0"/>
              <a:t>retired</a:t>
            </a:r>
            <a:r>
              <a:rPr lang="en-US" sz="2400" dirty="0"/>
              <a:t>, </a:t>
            </a:r>
            <a:r>
              <a:rPr lang="en-US" sz="2400" u="sng" dirty="0"/>
              <a:t>unemployed</a:t>
            </a:r>
            <a:r>
              <a:rPr lang="en-US" sz="2400" dirty="0"/>
              <a:t>, or </a:t>
            </a:r>
            <a:r>
              <a:rPr lang="en-US" sz="2400" u="sng" dirty="0"/>
              <a:t>unable to work</a:t>
            </a:r>
            <a:r>
              <a:rPr lang="en-US" sz="2400" dirty="0"/>
              <a:t>. </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a:xfrm>
            <a:off x="1313656" y="609600"/>
            <a:ext cx="9289258" cy="5521325"/>
          </a:xfrm>
        </p:spPr>
        <p:txBody>
          <a:bodyPr/>
          <a:lstStyle/>
          <a:p>
            <a:pPr eaLnBrk="1" hangingPunct="1"/>
            <a:r>
              <a:rPr lang="en-US" dirty="0" smtClean="0"/>
              <a:t>Islam is committed to the social and economic justice and eradication of the gross </a:t>
            </a:r>
            <a:r>
              <a:rPr lang="en-US" dirty="0" smtClean="0">
                <a:solidFill>
                  <a:srgbClr val="FF0000"/>
                </a:solidFill>
              </a:rPr>
              <a:t>inequalities of income and wealth which destroy the feelings of brotherhood and sympathy </a:t>
            </a:r>
            <a:r>
              <a:rPr lang="en-US" dirty="0" smtClean="0"/>
              <a:t>that  Islam wants to create.</a:t>
            </a:r>
          </a:p>
          <a:p>
            <a:pPr eaLnBrk="1" hangingPunct="1"/>
            <a:r>
              <a:rPr lang="en-US" dirty="0" smtClean="0"/>
              <a:t>In an Islamic welfare state </a:t>
            </a:r>
            <a:r>
              <a:rPr lang="en-US" dirty="0" smtClean="0">
                <a:solidFill>
                  <a:srgbClr val="FF0000"/>
                </a:solidFill>
              </a:rPr>
              <a:t>all the resources of income and wealth are gifts of God </a:t>
            </a:r>
            <a:r>
              <a:rPr lang="en-US" dirty="0" smtClean="0"/>
              <a:t>to all human beings</a:t>
            </a:r>
            <a:r>
              <a:rPr lang="en-US" dirty="0" smtClean="0">
                <a:hlinkClick r:id="" action="ppaction://noaction"/>
              </a:rPr>
              <a:t>[1]</a:t>
            </a:r>
            <a:r>
              <a:rPr lang="en-US" dirty="0" smtClean="0"/>
              <a:t>.</a:t>
            </a:r>
          </a:p>
          <a:p>
            <a:pPr eaLnBrk="1" hangingPunct="1">
              <a:buFont typeface="Wingdings" pitchFamily="2" charset="2"/>
              <a:buNone/>
            </a:pPr>
            <a:r>
              <a:rPr lang="en-US" dirty="0" smtClean="0"/>
              <a:t> </a:t>
            </a:r>
            <a:br>
              <a:rPr lang="en-US" dirty="0" smtClean="0"/>
            </a:br>
            <a:r>
              <a:rPr lang="en-US" sz="1800" dirty="0" smtClean="0">
                <a:hlinkClick r:id="" action="ppaction://noaction"/>
              </a:rPr>
              <a:t>[1]</a:t>
            </a:r>
            <a:r>
              <a:rPr lang="en-US" sz="1800" dirty="0" smtClean="0"/>
              <a:t> Al-Quran 2.29. It is he who has created all things for you on the earth.</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3"/>
          <p:cNvSpPr>
            <a:spLocks noGrp="1" noChangeArrowheads="1"/>
          </p:cNvSpPr>
          <p:nvPr>
            <p:ph idx="1"/>
          </p:nvPr>
        </p:nvSpPr>
        <p:spPr>
          <a:xfrm>
            <a:off x="1466056" y="533400"/>
            <a:ext cx="9136858" cy="5597525"/>
          </a:xfrm>
        </p:spPr>
        <p:txBody>
          <a:bodyPr/>
          <a:lstStyle/>
          <a:p>
            <a:pPr eaLnBrk="1" hangingPunct="1"/>
            <a:r>
              <a:rPr lang="en-US" dirty="0" smtClean="0"/>
              <a:t>This means Islam emphasizes justice and incorporates it into its system  programs of </a:t>
            </a:r>
            <a:r>
              <a:rPr lang="en-US" u="sng" dirty="0" smtClean="0">
                <a:solidFill>
                  <a:srgbClr val="FF0000"/>
                </a:solidFill>
              </a:rPr>
              <a:t>redistribution of income and wealth</a:t>
            </a:r>
            <a:r>
              <a:rPr lang="en-US" dirty="0" smtClean="0"/>
              <a:t>, so that </a:t>
            </a:r>
            <a:r>
              <a:rPr lang="en-US" dirty="0" smtClean="0">
                <a:solidFill>
                  <a:srgbClr val="FF0000"/>
                </a:solidFill>
              </a:rPr>
              <a:t>every person be guaranteed a standard of living </a:t>
            </a:r>
            <a:r>
              <a:rPr lang="en-US" dirty="0" smtClean="0"/>
              <a:t>which is humane and behooves the status of a </a:t>
            </a:r>
            <a:r>
              <a:rPr lang="en-US" dirty="0" smtClean="0">
                <a:solidFill>
                  <a:srgbClr val="FF0000"/>
                </a:solidFill>
              </a:rPr>
              <a:t>vicegerent of Allah </a:t>
            </a:r>
            <a:r>
              <a:rPr lang="en-US" dirty="0" smtClean="0"/>
              <a:t>on the earth. </a:t>
            </a:r>
          </a:p>
          <a:p>
            <a:pPr eaLnBrk="1" hangingPunct="1"/>
            <a:r>
              <a:rPr lang="en-US" dirty="0" smtClean="0"/>
              <a:t>Any Muslin society which, fails in this basic and fundamental task and function, is not worth of the name Islam.</a:t>
            </a: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3"/>
          <p:cNvSpPr>
            <a:spLocks noGrp="1" noChangeArrowheads="1"/>
          </p:cNvSpPr>
          <p:nvPr>
            <p:ph idx="1"/>
          </p:nvPr>
        </p:nvSpPr>
        <p:spPr>
          <a:xfrm>
            <a:off x="1313655" y="304800"/>
            <a:ext cx="9601201" cy="6553200"/>
          </a:xfrm>
        </p:spPr>
        <p:txBody>
          <a:bodyPr>
            <a:normAutofit/>
          </a:bodyPr>
          <a:lstStyle/>
          <a:p>
            <a:pPr eaLnBrk="1" hangingPunct="1">
              <a:lnSpc>
                <a:spcPct val="90000"/>
              </a:lnSpc>
              <a:buFont typeface="Georgia" pitchFamily="18" charset="0"/>
              <a:buNone/>
              <a:defRPr/>
            </a:pPr>
            <a:r>
              <a:rPr lang="en-US" sz="2300" dirty="0" smtClean="0"/>
              <a:t>This </a:t>
            </a:r>
            <a:r>
              <a:rPr lang="en-US" sz="2300" b="1" u="sng" dirty="0" smtClean="0"/>
              <a:t>distributive justice</a:t>
            </a:r>
            <a:r>
              <a:rPr lang="en-US" sz="2300" dirty="0" smtClean="0"/>
              <a:t> contains, in the contemporary </a:t>
            </a:r>
            <a:r>
              <a:rPr lang="en-US" sz="2300" dirty="0" smtClean="0">
                <a:solidFill>
                  <a:srgbClr val="FF0000"/>
                </a:solidFill>
              </a:rPr>
              <a:t>socio-economic </a:t>
            </a:r>
            <a:r>
              <a:rPr lang="en-US" sz="2300" dirty="0" smtClean="0"/>
              <a:t>sense, the following </a:t>
            </a:r>
            <a:r>
              <a:rPr lang="en-US" sz="2300" dirty="0" smtClean="0">
                <a:solidFill>
                  <a:srgbClr val="FF0000"/>
                </a:solidFill>
              </a:rPr>
              <a:t>five elements</a:t>
            </a:r>
            <a:r>
              <a:rPr lang="en-US" sz="2300" dirty="0" smtClean="0"/>
              <a:t>;-</a:t>
            </a:r>
          </a:p>
          <a:p>
            <a:pPr marL="623737" indent="-514227">
              <a:lnSpc>
                <a:spcPct val="90000"/>
              </a:lnSpc>
              <a:buFont typeface="+mj-lt"/>
              <a:buAutoNum type="arabicPeriod"/>
              <a:defRPr/>
            </a:pPr>
            <a:r>
              <a:rPr lang="en-US" sz="2300" u="sng" dirty="0" smtClean="0">
                <a:solidFill>
                  <a:srgbClr val="FF0000"/>
                </a:solidFill>
                <a:effectLst>
                  <a:glow rad="228600">
                    <a:schemeClr val="accent2">
                      <a:satMod val="175000"/>
                      <a:alpha val="40000"/>
                    </a:schemeClr>
                  </a:glow>
                </a:effectLst>
              </a:rPr>
              <a:t>Training</a:t>
            </a:r>
            <a:r>
              <a:rPr lang="en-US" sz="2300" dirty="0" smtClean="0">
                <a:effectLst>
                  <a:glow rad="228600">
                    <a:schemeClr val="accent2">
                      <a:satMod val="175000"/>
                      <a:alpha val="40000"/>
                    </a:schemeClr>
                  </a:glow>
                </a:effectLst>
              </a:rPr>
              <a:t>, </a:t>
            </a:r>
            <a:r>
              <a:rPr lang="en-US" sz="2300" dirty="0" smtClean="0">
                <a:solidFill>
                  <a:srgbClr val="FF0000"/>
                </a:solidFill>
                <a:effectLst>
                  <a:glow rad="228600">
                    <a:schemeClr val="accent2">
                      <a:satMod val="175000"/>
                      <a:alpha val="40000"/>
                    </a:schemeClr>
                  </a:glow>
                </a:effectLst>
              </a:rPr>
              <a:t>assistance </a:t>
            </a:r>
            <a:r>
              <a:rPr lang="en-US" sz="2300" dirty="0" smtClean="0"/>
              <a:t>in and or provision of  full and </a:t>
            </a:r>
            <a:r>
              <a:rPr lang="en-US" sz="2300" dirty="0" smtClean="0">
                <a:solidFill>
                  <a:srgbClr val="FF0000"/>
                </a:solidFill>
              </a:rPr>
              <a:t>gainful employment </a:t>
            </a:r>
            <a:r>
              <a:rPr lang="en-US" sz="2300" dirty="0" smtClean="0"/>
              <a:t>to those looking for work according to their ability.</a:t>
            </a:r>
          </a:p>
          <a:p>
            <a:pPr marL="623737" indent="-514227">
              <a:lnSpc>
                <a:spcPct val="90000"/>
              </a:lnSpc>
              <a:buFont typeface="+mj-lt"/>
              <a:buAutoNum type="arabicPeriod"/>
              <a:defRPr/>
            </a:pPr>
            <a:r>
              <a:rPr lang="en-US" sz="2300" dirty="0" smtClean="0"/>
              <a:t>A system of just </a:t>
            </a:r>
            <a:r>
              <a:rPr lang="en-US" sz="2300" u="sng" dirty="0" smtClean="0">
                <a:solidFill>
                  <a:srgbClr val="FF0000"/>
                </a:solidFill>
                <a:effectLst>
                  <a:glow rad="228600">
                    <a:schemeClr val="accent2">
                      <a:satMod val="175000"/>
                      <a:alpha val="40000"/>
                    </a:schemeClr>
                  </a:glow>
                </a:effectLst>
              </a:rPr>
              <a:t>remuneration or wages </a:t>
            </a:r>
            <a:r>
              <a:rPr lang="en-US" sz="2300" dirty="0" smtClean="0"/>
              <a:t>for that work.</a:t>
            </a:r>
          </a:p>
          <a:p>
            <a:pPr marL="623737" indent="-514227">
              <a:lnSpc>
                <a:spcPct val="90000"/>
              </a:lnSpc>
              <a:buFont typeface="+mj-lt"/>
              <a:buAutoNum type="arabicPeriod"/>
              <a:defRPr/>
            </a:pPr>
            <a:r>
              <a:rPr lang="en-US" sz="2300" dirty="0" smtClean="0"/>
              <a:t>Making </a:t>
            </a:r>
            <a:r>
              <a:rPr lang="en-US" sz="2300" dirty="0" smtClean="0">
                <a:solidFill>
                  <a:srgbClr val="FF0000"/>
                </a:solidFill>
              </a:rPr>
              <a:t>compulsory arrangements for </a:t>
            </a:r>
            <a:r>
              <a:rPr lang="en-US" sz="2300" u="sng" dirty="0" smtClean="0">
                <a:solidFill>
                  <a:srgbClr val="FF0000"/>
                </a:solidFill>
                <a:effectLst>
                  <a:glow rad="228600">
                    <a:schemeClr val="accent2">
                      <a:satMod val="175000"/>
                      <a:alpha val="40000"/>
                    </a:schemeClr>
                  </a:glow>
                </a:effectLst>
              </a:rPr>
              <a:t>insurance </a:t>
            </a:r>
            <a:r>
              <a:rPr lang="en-US" sz="2300" dirty="0" smtClean="0"/>
              <a:t>against </a:t>
            </a:r>
            <a:r>
              <a:rPr lang="en-US" sz="2300" dirty="0" smtClean="0">
                <a:solidFill>
                  <a:srgbClr val="FF0000"/>
                </a:solidFill>
              </a:rPr>
              <a:t>unemployment</a:t>
            </a:r>
            <a:r>
              <a:rPr lang="en-US" sz="2300" dirty="0" smtClean="0"/>
              <a:t>, and </a:t>
            </a:r>
            <a:r>
              <a:rPr lang="en-US" sz="2300" dirty="0" smtClean="0">
                <a:solidFill>
                  <a:srgbClr val="FF0000"/>
                </a:solidFill>
              </a:rPr>
              <a:t>occupational hazards </a:t>
            </a:r>
            <a:r>
              <a:rPr lang="en-US" sz="2300" dirty="0" smtClean="0"/>
              <a:t>, </a:t>
            </a:r>
            <a:r>
              <a:rPr lang="en-US" sz="2300" dirty="0" smtClean="0">
                <a:solidFill>
                  <a:srgbClr val="FF0000"/>
                </a:solidFill>
              </a:rPr>
              <a:t>old age </a:t>
            </a:r>
            <a:r>
              <a:rPr lang="en-US" sz="2300" dirty="0" smtClean="0"/>
              <a:t>pension, </a:t>
            </a:r>
            <a:r>
              <a:rPr lang="en-US" sz="2300" dirty="0" smtClean="0">
                <a:solidFill>
                  <a:srgbClr val="FF0000"/>
                </a:solidFill>
              </a:rPr>
              <a:t>survivors benefits </a:t>
            </a:r>
            <a:r>
              <a:rPr lang="en-US" sz="2300" dirty="0" smtClean="0"/>
              <a:t>etc.</a:t>
            </a:r>
          </a:p>
          <a:p>
            <a:pPr marL="566600" indent="-457090">
              <a:lnSpc>
                <a:spcPct val="90000"/>
              </a:lnSpc>
              <a:buFont typeface="+mj-lt"/>
              <a:buAutoNum type="arabicPeriod"/>
              <a:defRPr/>
            </a:pPr>
            <a:r>
              <a:rPr lang="en-US" sz="2300" dirty="0" smtClean="0">
                <a:solidFill>
                  <a:srgbClr val="FF0000"/>
                </a:solidFill>
              </a:rPr>
              <a:t>Provide assistance </a:t>
            </a:r>
            <a:r>
              <a:rPr lang="en-US" sz="2300" dirty="0" smtClean="0"/>
              <a:t>to those who because of </a:t>
            </a:r>
            <a:r>
              <a:rPr lang="en-US" sz="2300" u="sng" dirty="0" smtClean="0">
                <a:solidFill>
                  <a:srgbClr val="FF0000"/>
                </a:solidFill>
                <a:effectLst>
                  <a:glow rad="228600">
                    <a:schemeClr val="accent2">
                      <a:satMod val="175000"/>
                      <a:alpha val="40000"/>
                    </a:schemeClr>
                  </a:glow>
                </a:effectLst>
              </a:rPr>
              <a:t>disability,</a:t>
            </a:r>
            <a:r>
              <a:rPr lang="en-US" sz="2300" dirty="0" smtClean="0"/>
              <a:t> </a:t>
            </a:r>
            <a:r>
              <a:rPr lang="en-US" sz="2300" dirty="0" smtClean="0">
                <a:solidFill>
                  <a:srgbClr val="FF0000"/>
                </a:solidFill>
              </a:rPr>
              <a:t>physical or mental handicap</a:t>
            </a:r>
            <a:r>
              <a:rPr lang="en-US" sz="2300" dirty="0" smtClean="0"/>
              <a:t>, or </a:t>
            </a:r>
            <a:r>
              <a:rPr lang="en-US" sz="2300" dirty="0" smtClean="0">
                <a:solidFill>
                  <a:srgbClr val="FF0000"/>
                </a:solidFill>
              </a:rPr>
              <a:t>adolescence</a:t>
            </a:r>
            <a:r>
              <a:rPr lang="en-US" sz="2300" dirty="0" smtClean="0"/>
              <a:t>, are </a:t>
            </a:r>
            <a:r>
              <a:rPr lang="en-US" sz="2300" dirty="0" smtClean="0">
                <a:solidFill>
                  <a:srgbClr val="FF0000"/>
                </a:solidFill>
              </a:rPr>
              <a:t>unable to support themselves </a:t>
            </a:r>
            <a:r>
              <a:rPr lang="en-US" sz="2300" dirty="0" smtClean="0"/>
              <a:t>or to attain a respectable standard of living by their own efforts  and </a:t>
            </a:r>
          </a:p>
          <a:p>
            <a:pPr marL="623737" indent="-514227">
              <a:lnSpc>
                <a:spcPts val="3100"/>
              </a:lnSpc>
              <a:buFont typeface="+mj-lt"/>
              <a:buAutoNum type="arabicPeriod"/>
              <a:defRPr/>
            </a:pPr>
            <a:r>
              <a:rPr lang="en-US" sz="2300" dirty="0" smtClean="0">
                <a:solidFill>
                  <a:srgbClr val="FF0000"/>
                </a:solidFill>
              </a:rPr>
              <a:t>Collecting and distributing </a:t>
            </a:r>
            <a:r>
              <a:rPr lang="en-US" sz="2300" u="sng" dirty="0" err="1" smtClean="0">
                <a:solidFill>
                  <a:srgbClr val="FF0000"/>
                </a:solidFill>
                <a:effectLst>
                  <a:glow rad="228600">
                    <a:schemeClr val="accent2">
                      <a:satMod val="175000"/>
                      <a:alpha val="40000"/>
                    </a:schemeClr>
                  </a:glow>
                </a:effectLst>
              </a:rPr>
              <a:t>Zakat</a:t>
            </a:r>
            <a:r>
              <a:rPr lang="en-US" sz="2300" u="sng" dirty="0" smtClean="0">
                <a:solidFill>
                  <a:srgbClr val="FF0000"/>
                </a:solidFill>
                <a:effectLst>
                  <a:glow rad="228600">
                    <a:schemeClr val="accent2">
                      <a:satMod val="175000"/>
                      <a:alpha val="40000"/>
                    </a:schemeClr>
                  </a:glow>
                </a:effectLst>
              </a:rPr>
              <a:t>,</a:t>
            </a:r>
            <a:r>
              <a:rPr lang="en-US" sz="2300" dirty="0" smtClean="0"/>
              <a:t> and enforcing  Islamic  teachings  related to the division of estate of a deceased person  to accelerate the distribution of Income and wealth in Muslim society so that, in the words of Quran, “ </a:t>
            </a:r>
            <a:r>
              <a:rPr lang="en-US" sz="2300" i="1" dirty="0" smtClean="0">
                <a:solidFill>
                  <a:srgbClr val="FF0000"/>
                </a:solidFill>
              </a:rPr>
              <a:t>wealth does not continue to circulate merely among your rich</a:t>
            </a:r>
            <a:r>
              <a:rPr lang="en-US" sz="1200" b="1" i="1" dirty="0" smtClean="0">
                <a:hlinkClick r:id="rId2" action="ppaction://hlinksldjump"/>
              </a:rPr>
              <a:t>[1]</a:t>
            </a:r>
            <a:r>
              <a:rPr lang="en-US" sz="2300" i="1" dirty="0" smtClean="0"/>
              <a:t>”.</a:t>
            </a:r>
            <a:r>
              <a:rPr lang="en-US" sz="2300" dirty="0" smtClean="0"/>
              <a:t> </a:t>
            </a:r>
          </a:p>
        </p:txBody>
      </p:sp>
      <p:sp>
        <p:nvSpPr>
          <p:cNvPr id="3" name="Rectangle 2"/>
          <p:cNvSpPr/>
          <p:nvPr/>
        </p:nvSpPr>
        <p:spPr>
          <a:xfrm>
            <a:off x="1237456" y="6322469"/>
            <a:ext cx="9924257" cy="535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eaLnBrk="1" hangingPunct="1">
              <a:lnSpc>
                <a:spcPct val="80000"/>
              </a:lnSpc>
              <a:defRPr/>
            </a:pPr>
            <a:r>
              <a:rPr lang="en-US" sz="1200" dirty="0" smtClean="0">
                <a:hlinkClick r:id="rId2" action="ppaction://hlinksldjump"/>
              </a:rPr>
              <a:t>[1]</a:t>
            </a:r>
            <a:r>
              <a:rPr lang="en-US" sz="1200" dirty="0" smtClean="0"/>
              <a:t> Al-Quran, Al-</a:t>
            </a:r>
            <a:r>
              <a:rPr lang="en-US" sz="1200" dirty="0" err="1" smtClean="0"/>
              <a:t>Hashar</a:t>
            </a:r>
            <a:r>
              <a:rPr lang="en-US" sz="1200" dirty="0" smtClean="0"/>
              <a:t>,(59:7), What Allah has bestowed upon his messenger and (taken away) from the people of  township, belong to Allah and His apostle, , and kindred and orphans, the needy and way farer, in order that it may not  (merely) make a circuit between the wealthy among you.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6866">
                                            <p:txEl>
                                              <p:pRg st="0" end="0"/>
                                            </p:txEl>
                                          </p:spTgt>
                                        </p:tgtEl>
                                        <p:attrNameLst>
                                          <p:attrName>style.visibility</p:attrName>
                                        </p:attrNameLst>
                                      </p:cBhvr>
                                      <p:to>
                                        <p:strVal val="visible"/>
                                      </p:to>
                                    </p:set>
                                    <p:animEffect transition="in" filter="slide(fromBottom)">
                                      <p:cBhvr>
                                        <p:cTn id="7" dur="500"/>
                                        <p:tgtEl>
                                          <p:spTgt spid="3686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6866">
                                            <p:txEl>
                                              <p:pRg st="1" end="1"/>
                                            </p:txEl>
                                          </p:spTgt>
                                        </p:tgtEl>
                                        <p:attrNameLst>
                                          <p:attrName>style.visibility</p:attrName>
                                        </p:attrNameLst>
                                      </p:cBhvr>
                                      <p:to>
                                        <p:strVal val="visible"/>
                                      </p:to>
                                    </p:set>
                                    <p:animEffect transition="in" filter="slide(fromBottom)">
                                      <p:cBhvr>
                                        <p:cTn id="12" dur="500"/>
                                        <p:tgtEl>
                                          <p:spTgt spid="3686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6866">
                                            <p:txEl>
                                              <p:pRg st="2" end="2"/>
                                            </p:txEl>
                                          </p:spTgt>
                                        </p:tgtEl>
                                        <p:attrNameLst>
                                          <p:attrName>style.visibility</p:attrName>
                                        </p:attrNameLst>
                                      </p:cBhvr>
                                      <p:to>
                                        <p:strVal val="visible"/>
                                      </p:to>
                                    </p:set>
                                    <p:animEffect transition="in" filter="slide(fromBottom)">
                                      <p:cBhvr>
                                        <p:cTn id="17" dur="500"/>
                                        <p:tgtEl>
                                          <p:spTgt spid="3686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6866">
                                            <p:txEl>
                                              <p:pRg st="3" end="3"/>
                                            </p:txEl>
                                          </p:spTgt>
                                        </p:tgtEl>
                                        <p:attrNameLst>
                                          <p:attrName>style.visibility</p:attrName>
                                        </p:attrNameLst>
                                      </p:cBhvr>
                                      <p:to>
                                        <p:strVal val="visible"/>
                                      </p:to>
                                    </p:set>
                                    <p:animEffect transition="in" filter="slide(fromBottom)">
                                      <p:cBhvr>
                                        <p:cTn id="22" dur="500"/>
                                        <p:tgtEl>
                                          <p:spTgt spid="3686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6866">
                                            <p:txEl>
                                              <p:pRg st="4" end="4"/>
                                            </p:txEl>
                                          </p:spTgt>
                                        </p:tgtEl>
                                        <p:attrNameLst>
                                          <p:attrName>style.visibility</p:attrName>
                                        </p:attrNameLst>
                                      </p:cBhvr>
                                      <p:to>
                                        <p:strVal val="visible"/>
                                      </p:to>
                                    </p:set>
                                    <p:animEffect transition="in" filter="slide(fromBottom)">
                                      <p:cBhvr>
                                        <p:cTn id="27" dur="500"/>
                                        <p:tgtEl>
                                          <p:spTgt spid="3686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36866">
                                            <p:txEl>
                                              <p:pRg st="5" end="5"/>
                                            </p:txEl>
                                          </p:spTgt>
                                        </p:tgtEl>
                                        <p:attrNameLst>
                                          <p:attrName>style.visibility</p:attrName>
                                        </p:attrNameLst>
                                      </p:cBhvr>
                                      <p:to>
                                        <p:strVal val="visible"/>
                                      </p:to>
                                    </p:set>
                                    <p:animEffect transition="in" filter="slide(fromBottom)">
                                      <p:cBhvr>
                                        <p:cTn id="32" dur="500"/>
                                        <p:tgtEl>
                                          <p:spTgt spid="3686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1466056" y="685800"/>
            <a:ext cx="9136858" cy="5445125"/>
          </a:xfrm>
        </p:spPr>
        <p:txBody>
          <a:bodyPr/>
          <a:lstStyle/>
          <a:p>
            <a:pPr eaLnBrk="1" hangingPunct="1"/>
            <a:r>
              <a:rPr lang="en-US" dirty="0" smtClean="0"/>
              <a:t>The Holy Prophet (</a:t>
            </a:r>
            <a:r>
              <a:rPr lang="en-US" dirty="0" err="1" smtClean="0"/>
              <a:t>pbuh</a:t>
            </a:r>
            <a:r>
              <a:rPr lang="en-US" dirty="0" smtClean="0"/>
              <a:t>) who founded the first welfare state at </a:t>
            </a:r>
            <a:r>
              <a:rPr lang="en-US" dirty="0" err="1" smtClean="0"/>
              <a:t>Madina</a:t>
            </a:r>
            <a:r>
              <a:rPr lang="en-US" dirty="0" smtClean="0"/>
              <a:t>, has clearly said that ‘</a:t>
            </a:r>
            <a:r>
              <a:rPr lang="en-US" dirty="0" smtClean="0">
                <a:solidFill>
                  <a:srgbClr val="FF0000"/>
                </a:solidFill>
              </a:rPr>
              <a:t>he who leaves dependents behind, they are our responsibility and that the rulers (state) is the supporter of anyone who has no supporter</a:t>
            </a:r>
            <a:r>
              <a:rPr lang="en-US" dirty="0" smtClean="0"/>
              <a:t>. </a:t>
            </a:r>
          </a:p>
          <a:p>
            <a:pPr eaLnBrk="1" hangingPunct="1"/>
            <a:r>
              <a:rPr lang="en-US" dirty="0" smtClean="0"/>
              <a:t>The </a:t>
            </a:r>
            <a:r>
              <a:rPr lang="en-US" dirty="0" err="1" smtClean="0"/>
              <a:t>Quranic</a:t>
            </a:r>
            <a:r>
              <a:rPr lang="en-US" dirty="0" smtClean="0"/>
              <a:t> verses and </a:t>
            </a:r>
            <a:r>
              <a:rPr lang="en-US" dirty="0" err="1" smtClean="0"/>
              <a:t>Ahadith</a:t>
            </a:r>
            <a:r>
              <a:rPr lang="en-US" dirty="0" smtClean="0"/>
              <a:t> of the holy prophet can be the foundation of   the social security in any country called themselves Islamic.</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srcRect/>
          <a:stretch>
            <a:fillRect/>
          </a:stretch>
        </p:blipFill>
        <p:spPr bwMode="auto">
          <a:xfrm>
            <a:off x="2774950" y="609600"/>
            <a:ext cx="7867998" cy="43815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558800" y="533400"/>
            <a:ext cx="10044114" cy="5597525"/>
          </a:xfrm>
        </p:spPr>
        <p:txBody>
          <a:bodyPr/>
          <a:lstStyle/>
          <a:p>
            <a:pPr eaLnBrk="1" hangingPunct="1"/>
            <a:endParaRPr lang="en-US" smtClean="0"/>
          </a:p>
          <a:p>
            <a:pPr eaLnBrk="1" hangingPunct="1"/>
            <a:endParaRPr lang="en-US" smtClean="0"/>
          </a:p>
          <a:p>
            <a:pPr eaLnBrk="1" hangingPunct="1"/>
            <a:r>
              <a:rPr lang="en-US" smtClean="0"/>
              <a:t>The Islamic system of welfare does recognize the </a:t>
            </a:r>
            <a:r>
              <a:rPr lang="en-US" smtClean="0">
                <a:solidFill>
                  <a:srgbClr val="FF0000"/>
                </a:solidFill>
              </a:rPr>
              <a:t>principles of ‘less eligibility’  </a:t>
            </a:r>
            <a:r>
              <a:rPr lang="en-US" smtClean="0"/>
              <a:t>and </a:t>
            </a:r>
            <a:r>
              <a:rPr lang="en-US" smtClean="0">
                <a:solidFill>
                  <a:srgbClr val="FF0000"/>
                </a:solidFill>
              </a:rPr>
              <a:t>tolerates some inequality of income </a:t>
            </a:r>
            <a:r>
              <a:rPr lang="en-US" smtClean="0"/>
              <a:t>because all men are not equal in their character ,ability and services to society.</a:t>
            </a: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3"/>
          <p:cNvSpPr>
            <a:spLocks noGrp="1" noChangeArrowheads="1"/>
          </p:cNvSpPr>
          <p:nvPr>
            <p:ph idx="1"/>
          </p:nvPr>
        </p:nvSpPr>
        <p:spPr>
          <a:xfrm>
            <a:off x="1313656" y="838200"/>
            <a:ext cx="9289258" cy="5292725"/>
          </a:xfrm>
        </p:spPr>
        <p:txBody>
          <a:bodyPr/>
          <a:lstStyle/>
          <a:p>
            <a:pPr eaLnBrk="1" hangingPunct="1"/>
            <a:r>
              <a:rPr lang="en-US" dirty="0" smtClean="0"/>
              <a:t>In order to </a:t>
            </a:r>
            <a:r>
              <a:rPr lang="en-US" dirty="0" smtClean="0">
                <a:solidFill>
                  <a:srgbClr val="FF0000"/>
                </a:solidFill>
              </a:rPr>
              <a:t>finance</a:t>
            </a:r>
            <a:r>
              <a:rPr lang="en-US" dirty="0" smtClean="0"/>
              <a:t> these </a:t>
            </a:r>
            <a:r>
              <a:rPr lang="en-US" dirty="0" smtClean="0">
                <a:solidFill>
                  <a:srgbClr val="FF0000"/>
                </a:solidFill>
              </a:rPr>
              <a:t>social security measures</a:t>
            </a:r>
            <a:r>
              <a:rPr lang="en-US" dirty="0" smtClean="0"/>
              <a:t>, the Islamic state has the main source of </a:t>
            </a:r>
            <a:r>
              <a:rPr lang="en-US" b="1" u="sng" dirty="0" smtClean="0">
                <a:solidFill>
                  <a:srgbClr val="FF0000"/>
                </a:solidFill>
              </a:rPr>
              <a:t>ZAKAT</a:t>
            </a:r>
            <a:r>
              <a:rPr lang="en-US" dirty="0" smtClean="0"/>
              <a:t>, in addition to  the </a:t>
            </a:r>
            <a:r>
              <a:rPr lang="en-US" dirty="0" smtClean="0">
                <a:solidFill>
                  <a:srgbClr val="FF0000"/>
                </a:solidFill>
              </a:rPr>
              <a:t>other </a:t>
            </a:r>
            <a:r>
              <a:rPr lang="en-US" dirty="0" smtClean="0"/>
              <a:t>normal </a:t>
            </a:r>
            <a:r>
              <a:rPr lang="en-US" dirty="0" smtClean="0">
                <a:solidFill>
                  <a:srgbClr val="FF0000"/>
                </a:solidFill>
              </a:rPr>
              <a:t>sources </a:t>
            </a:r>
            <a:r>
              <a:rPr lang="en-US" dirty="0" smtClean="0"/>
              <a:t>of </a:t>
            </a:r>
            <a:r>
              <a:rPr lang="en-US" dirty="0" smtClean="0">
                <a:solidFill>
                  <a:srgbClr val="FF0000"/>
                </a:solidFill>
              </a:rPr>
              <a:t>revenue  </a:t>
            </a:r>
            <a:r>
              <a:rPr lang="en-US" dirty="0" smtClean="0"/>
              <a:t>from taxation, </a:t>
            </a:r>
            <a:r>
              <a:rPr lang="en-US" dirty="0" smtClean="0">
                <a:solidFill>
                  <a:srgbClr val="FF0000"/>
                </a:solidFill>
              </a:rPr>
              <a:t>natural resources</a:t>
            </a:r>
            <a:r>
              <a:rPr lang="en-US" dirty="0" smtClean="0"/>
              <a:t>, </a:t>
            </a:r>
            <a:r>
              <a:rPr lang="en-US" dirty="0" smtClean="0">
                <a:solidFill>
                  <a:srgbClr val="FF0000"/>
                </a:solidFill>
              </a:rPr>
              <a:t>imports</a:t>
            </a:r>
            <a:r>
              <a:rPr lang="en-US" dirty="0" smtClean="0"/>
              <a:t>, </a:t>
            </a:r>
            <a:r>
              <a:rPr lang="en-US" dirty="0" smtClean="0">
                <a:solidFill>
                  <a:srgbClr val="FF0000"/>
                </a:solidFill>
              </a:rPr>
              <a:t>exports</a:t>
            </a:r>
            <a:r>
              <a:rPr lang="en-US" dirty="0" smtClean="0"/>
              <a:t>, etc. </a:t>
            </a:r>
          </a:p>
          <a:p>
            <a:pPr eaLnBrk="1" hangingPunct="1"/>
            <a:r>
              <a:rPr lang="en-US" dirty="0" err="1" smtClean="0"/>
              <a:t>Zakat</a:t>
            </a:r>
            <a:r>
              <a:rPr lang="en-US" dirty="0" smtClean="0"/>
              <a:t> is not a tax, as  a tax can be spent on state  expenditures but </a:t>
            </a:r>
            <a:r>
              <a:rPr lang="en-US" dirty="0" err="1" smtClean="0">
                <a:solidFill>
                  <a:srgbClr val="FF0000"/>
                </a:solidFill>
              </a:rPr>
              <a:t>Zakat</a:t>
            </a:r>
            <a:r>
              <a:rPr lang="en-US" dirty="0" smtClean="0">
                <a:solidFill>
                  <a:srgbClr val="FF0000"/>
                </a:solidFill>
              </a:rPr>
              <a:t> can only be spent  on specified heads mentioned by Quran</a:t>
            </a:r>
            <a:r>
              <a:rPr lang="en-US" dirty="0" smtClean="0"/>
              <a:t>. </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40962" name="Rectangle 3"/>
          <p:cNvSpPr>
            <a:spLocks noGrp="1" noChangeArrowheads="1"/>
          </p:cNvSpPr>
          <p:nvPr>
            <p:ph idx="1"/>
          </p:nvPr>
        </p:nvSpPr>
        <p:spPr>
          <a:xfrm>
            <a:off x="1117599" y="762000"/>
            <a:ext cx="10044114" cy="5521325"/>
          </a:xfrm>
        </p:spPr>
        <p:txBody>
          <a:bodyPr>
            <a:normAutofit fontScale="92500" lnSpcReduction="20000"/>
          </a:bodyPr>
          <a:lstStyle/>
          <a:p>
            <a:pPr eaLnBrk="1" hangingPunct="1"/>
            <a:r>
              <a:rPr lang="en-US" dirty="0" smtClean="0"/>
              <a:t>Besides these arrangements of the provision of the basic necessities, the Islamic welfare state is responsible for some </a:t>
            </a:r>
            <a:r>
              <a:rPr lang="en-US" dirty="0" smtClean="0">
                <a:solidFill>
                  <a:srgbClr val="FF0000"/>
                </a:solidFill>
              </a:rPr>
              <a:t>other arrangements </a:t>
            </a:r>
            <a:r>
              <a:rPr lang="en-US" dirty="0" smtClean="0"/>
              <a:t>as well. </a:t>
            </a:r>
          </a:p>
          <a:p>
            <a:pPr eaLnBrk="1" hangingPunct="1"/>
            <a:r>
              <a:rPr lang="en-US" dirty="0" smtClean="0"/>
              <a:t>Among the citizens there must be some people who might not have any protector or guardian and the Islamic state has to act as protector and guardian of such people. (orphans and abandoned babies) . The holy prophet (</a:t>
            </a:r>
            <a:r>
              <a:rPr lang="en-US" dirty="0" err="1" smtClean="0"/>
              <a:t>pbuh</a:t>
            </a:r>
            <a:r>
              <a:rPr lang="en-US" dirty="0" smtClean="0"/>
              <a:t>) said</a:t>
            </a:r>
          </a:p>
          <a:p>
            <a:pPr eaLnBrk="1" hangingPunct="1"/>
            <a:r>
              <a:rPr lang="en-US" dirty="0" smtClean="0"/>
              <a:t>that if a citizen dies and owes some debt to some one but there is no arrangement for its payment ( and it has to be paid at all costs), the state has the responsibility to pay it.  Even the Islamic state is responsible to pay the ransom  money of a person killed and the killers are unknown or dies in an accident , the same rules of compensating his successors will apply.</a:t>
            </a: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rmAutofit fontScale="90000"/>
          </a:bodyPr>
          <a:lstStyle/>
          <a:p>
            <a:pPr eaLnBrk="1" hangingPunct="1"/>
            <a:r>
              <a:rPr lang="en-US" b="1" smtClean="0"/>
              <a:t>4. PROVISION OF EDUCATIONAL SERVICES</a:t>
            </a:r>
            <a:r>
              <a:rPr lang="en-US" smtClean="0"/>
              <a:t> </a:t>
            </a:r>
          </a:p>
        </p:txBody>
      </p:sp>
      <p:sp>
        <p:nvSpPr>
          <p:cNvPr id="41987" name="Rectangle 3"/>
          <p:cNvSpPr>
            <a:spLocks noGrp="1" noChangeArrowheads="1"/>
          </p:cNvSpPr>
          <p:nvPr>
            <p:ph idx="1"/>
          </p:nvPr>
        </p:nvSpPr>
        <p:spPr/>
        <p:txBody>
          <a:bodyPr>
            <a:normAutofit fontScale="92500" lnSpcReduction="10000"/>
          </a:bodyPr>
          <a:lstStyle/>
          <a:p>
            <a:pPr eaLnBrk="1" hangingPunct="1"/>
            <a:r>
              <a:rPr lang="en-US" dirty="0" smtClean="0">
                <a:solidFill>
                  <a:srgbClr val="FF0000"/>
                </a:solidFill>
              </a:rPr>
              <a:t>Seeking knowledge is mandatory </a:t>
            </a:r>
            <a:r>
              <a:rPr lang="en-US" dirty="0" smtClean="0"/>
              <a:t>for each Muslim man and woman. In an Islamic state it is the </a:t>
            </a:r>
            <a:r>
              <a:rPr lang="en-US" dirty="0" smtClean="0">
                <a:solidFill>
                  <a:srgbClr val="FF0000"/>
                </a:solidFill>
              </a:rPr>
              <a:t>responsibility of the state to help people achieve this goal</a:t>
            </a:r>
            <a:r>
              <a:rPr lang="en-US" dirty="0" smtClean="0"/>
              <a:t>. The Islamic welfare state must provide the citizens with facilities for education. </a:t>
            </a:r>
          </a:p>
          <a:p>
            <a:pPr eaLnBrk="1" hangingPunct="1"/>
            <a:r>
              <a:rPr lang="en-US" dirty="0" smtClean="0"/>
              <a:t>The </a:t>
            </a:r>
            <a:r>
              <a:rPr lang="en-US" dirty="0" smtClean="0">
                <a:solidFill>
                  <a:srgbClr val="FF0000"/>
                </a:solidFill>
              </a:rPr>
              <a:t>education </a:t>
            </a:r>
            <a:r>
              <a:rPr lang="en-US" dirty="0" smtClean="0"/>
              <a:t>should consist of </a:t>
            </a:r>
            <a:r>
              <a:rPr lang="en-US" dirty="0" smtClean="0">
                <a:solidFill>
                  <a:srgbClr val="FF0000"/>
                </a:solidFill>
              </a:rPr>
              <a:t>learning </a:t>
            </a:r>
            <a:r>
              <a:rPr lang="en-US" dirty="0" smtClean="0"/>
              <a:t>the </a:t>
            </a:r>
            <a:r>
              <a:rPr lang="en-US" dirty="0" err="1" smtClean="0">
                <a:solidFill>
                  <a:srgbClr val="FF0000"/>
                </a:solidFill>
              </a:rPr>
              <a:t>Quranic</a:t>
            </a:r>
            <a:r>
              <a:rPr lang="en-US" dirty="0" smtClean="0">
                <a:solidFill>
                  <a:srgbClr val="FF0000"/>
                </a:solidFill>
              </a:rPr>
              <a:t> </a:t>
            </a:r>
            <a:r>
              <a:rPr lang="en-US" dirty="0" smtClean="0"/>
              <a:t>teaching, </a:t>
            </a:r>
            <a:r>
              <a:rPr lang="en-US" dirty="0" smtClean="0">
                <a:solidFill>
                  <a:srgbClr val="FF0000"/>
                </a:solidFill>
              </a:rPr>
              <a:t>Islamic laws</a:t>
            </a:r>
            <a:r>
              <a:rPr lang="en-US" dirty="0" smtClean="0"/>
              <a:t>, </a:t>
            </a:r>
            <a:r>
              <a:rPr lang="en-US" dirty="0" smtClean="0">
                <a:solidFill>
                  <a:srgbClr val="FF0000"/>
                </a:solidFill>
              </a:rPr>
              <a:t>modern sciences</a:t>
            </a:r>
            <a:r>
              <a:rPr lang="en-US" dirty="0" smtClean="0"/>
              <a:t>, and bringing up the young generation according to </a:t>
            </a:r>
            <a:r>
              <a:rPr lang="en-US" dirty="0" smtClean="0">
                <a:solidFill>
                  <a:srgbClr val="FF0000"/>
                </a:solidFill>
              </a:rPr>
              <a:t>Islamic values</a:t>
            </a:r>
            <a:r>
              <a:rPr lang="en-US" dirty="0" smtClean="0"/>
              <a:t>. </a:t>
            </a:r>
          </a:p>
          <a:p>
            <a:pPr eaLnBrk="1" hangingPunct="1"/>
            <a:r>
              <a:rPr lang="en-US" dirty="0" smtClean="0">
                <a:solidFill>
                  <a:srgbClr val="FF0000"/>
                </a:solidFill>
              </a:rPr>
              <a:t>Science and technology (wisdom) are the lost property of Muslims  </a:t>
            </a:r>
            <a:r>
              <a:rPr lang="en-US" dirty="0" smtClean="0"/>
              <a:t>and they are supposed to pick them up when and where they find them.</a:t>
            </a:r>
          </a:p>
        </p:txBody>
      </p:sp>
      <p:pic>
        <p:nvPicPr>
          <p:cNvPr id="5" name="Picture 3"/>
          <p:cNvPicPr>
            <a:picLocks noChangeAspect="1" noChangeArrowheads="1"/>
          </p:cNvPicPr>
          <p:nvPr/>
        </p:nvPicPr>
        <p:blipFill>
          <a:blip r:embed="rId2"/>
          <a:srcRect/>
          <a:stretch>
            <a:fillRect/>
          </a:stretch>
        </p:blipFill>
        <p:spPr bwMode="auto">
          <a:xfrm>
            <a:off x="8781256" y="5715000"/>
            <a:ext cx="2028824" cy="504825"/>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a:xfrm>
            <a:off x="1542256" y="838200"/>
            <a:ext cx="9061372" cy="5257800"/>
          </a:xfrm>
        </p:spPr>
        <p:txBody>
          <a:bodyPr/>
          <a:lstStyle/>
          <a:p>
            <a:pPr eaLnBrk="1" hangingPunct="1">
              <a:defRPr/>
            </a:pPr>
            <a:r>
              <a:rPr lang="en-US" sz="3600" dirty="0" smtClean="0"/>
              <a:t>This was the first practice of an Islamic state in the city of Madina and where the holy prophet (</a:t>
            </a:r>
            <a:r>
              <a:rPr lang="en-US" sz="3600" dirty="0" err="1" smtClean="0"/>
              <a:t>pbuh</a:t>
            </a:r>
            <a:r>
              <a:rPr lang="en-US" sz="3600" dirty="0" smtClean="0"/>
              <a:t>) had united the temporal and spiritual authorities in his person under divine commands. </a:t>
            </a:r>
          </a:p>
          <a:p>
            <a:pPr eaLnBrk="1" hangingPunct="1">
              <a:defRPr/>
            </a:pPr>
            <a:endParaRPr lang="en-US" sz="3600"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3"/>
          <p:cNvSpPr>
            <a:spLocks noGrp="1" noChangeArrowheads="1"/>
          </p:cNvSpPr>
          <p:nvPr>
            <p:ph idx="1"/>
          </p:nvPr>
        </p:nvSpPr>
        <p:spPr>
          <a:xfrm>
            <a:off x="1313656" y="457201"/>
            <a:ext cx="9289258" cy="3276602"/>
          </a:xfrm>
        </p:spPr>
        <p:txBody>
          <a:bodyPr>
            <a:normAutofit fontScale="85000" lnSpcReduction="20000"/>
          </a:bodyPr>
          <a:lstStyle/>
          <a:p>
            <a:pPr eaLnBrk="1" hangingPunct="1"/>
            <a:r>
              <a:rPr lang="en-US" dirty="0" smtClean="0"/>
              <a:t>They are supposed to </a:t>
            </a:r>
            <a:r>
              <a:rPr lang="en-US" dirty="0" smtClean="0">
                <a:solidFill>
                  <a:srgbClr val="FF0000"/>
                </a:solidFill>
              </a:rPr>
              <a:t>acquire useful knowledge </a:t>
            </a:r>
            <a:r>
              <a:rPr lang="en-US" dirty="0" smtClean="0"/>
              <a:t>and pass it on to others. </a:t>
            </a:r>
          </a:p>
          <a:p>
            <a:pPr eaLnBrk="1" hangingPunct="1"/>
            <a:r>
              <a:rPr lang="en-US" dirty="0" smtClean="0"/>
              <a:t>It is important to note that </a:t>
            </a:r>
            <a:r>
              <a:rPr lang="en-US" dirty="0" smtClean="0">
                <a:solidFill>
                  <a:srgbClr val="FF0000"/>
                </a:solidFill>
              </a:rPr>
              <a:t>Islam does not divide education into religious and secular.</a:t>
            </a:r>
            <a:r>
              <a:rPr lang="en-US" dirty="0" smtClean="0"/>
              <a:t> </a:t>
            </a:r>
          </a:p>
          <a:p>
            <a:pPr eaLnBrk="1" hangingPunct="1"/>
            <a:r>
              <a:rPr lang="en-US" dirty="0" smtClean="0">
                <a:effectLst>
                  <a:glow rad="101600">
                    <a:srgbClr val="FFFF00">
                      <a:alpha val="60000"/>
                    </a:srgbClr>
                  </a:glow>
                </a:effectLst>
              </a:rPr>
              <a:t>Every branch of knowledge is religious if it is obtained to seek the pleasure of Allah and used for the uplift of human beings.</a:t>
            </a:r>
            <a:r>
              <a:rPr lang="en-US" dirty="0" smtClean="0"/>
              <a:t> </a:t>
            </a:r>
          </a:p>
          <a:p>
            <a:pPr eaLnBrk="1" hangingPunct="1"/>
            <a:r>
              <a:rPr lang="en-US" i="1" dirty="0" smtClean="0">
                <a:solidFill>
                  <a:srgbClr val="FF0000"/>
                </a:solidFill>
              </a:rPr>
              <a:t>Do you equate those who know and those who do no </a:t>
            </a:r>
            <a:r>
              <a:rPr lang="en-US" dirty="0" smtClean="0">
                <a:solidFill>
                  <a:srgbClr val="FF0000"/>
                </a:solidFill>
              </a:rPr>
              <a:t>know”</a:t>
            </a:r>
          </a:p>
          <a:p>
            <a:pPr eaLnBrk="1" hangingPunct="1"/>
            <a:r>
              <a:rPr lang="en-US" dirty="0" smtClean="0">
                <a:solidFill>
                  <a:srgbClr val="FF0000"/>
                </a:solidFill>
              </a:rPr>
              <a:t>Quran: 39:9</a:t>
            </a:r>
            <a:endParaRPr lang="en-US" dirty="0" smtClean="0"/>
          </a:p>
        </p:txBody>
      </p:sp>
      <p:pic>
        <p:nvPicPr>
          <p:cNvPr id="43013"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618456" y="3886200"/>
            <a:ext cx="7477125" cy="2895600"/>
          </a:xfrm>
          <a:prstGeom prst="rect">
            <a:avLst/>
          </a:prstGeom>
          <a:noFill/>
          <a:ln w="9525">
            <a:noFill/>
            <a:miter lim="800000"/>
            <a:headEnd/>
            <a:tailEnd/>
          </a:ln>
          <a:effectLst/>
        </p:spPr>
      </p:pic>
      <p:pic>
        <p:nvPicPr>
          <p:cNvPr id="4" name="Picture 4"/>
          <p:cNvPicPr>
            <a:picLocks noChangeAspect="1" noChangeArrowheads="1"/>
          </p:cNvPicPr>
          <p:nvPr/>
        </p:nvPicPr>
        <p:blipFill>
          <a:blip r:embed="rId4"/>
          <a:srcRect/>
          <a:stretch>
            <a:fillRect/>
          </a:stretch>
        </p:blipFill>
        <p:spPr bwMode="auto">
          <a:xfrm>
            <a:off x="8104189" y="6334125"/>
            <a:ext cx="3057524" cy="5238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For example, in the person of </a:t>
            </a:r>
            <a:r>
              <a:rPr lang="en-US" dirty="0" err="1" smtClean="0">
                <a:solidFill>
                  <a:srgbClr val="FF0000"/>
                </a:solidFill>
              </a:rPr>
              <a:t>Ibn</a:t>
            </a:r>
            <a:r>
              <a:rPr lang="en-US" dirty="0" smtClean="0">
                <a:solidFill>
                  <a:srgbClr val="FF0000"/>
                </a:solidFill>
              </a:rPr>
              <a:t> </a:t>
            </a:r>
            <a:r>
              <a:rPr lang="en-US" dirty="0" err="1" smtClean="0">
                <a:solidFill>
                  <a:srgbClr val="FF0000"/>
                </a:solidFill>
              </a:rPr>
              <a:t>Sina</a:t>
            </a:r>
            <a:r>
              <a:rPr lang="en-US" dirty="0" smtClean="0"/>
              <a:t>, you had someone who had written</a:t>
            </a:r>
            <a:r>
              <a:rPr lang="en-US" dirty="0" smtClean="0">
                <a:solidFill>
                  <a:srgbClr val="FF0000"/>
                </a:solidFill>
              </a:rPr>
              <a:t> </a:t>
            </a:r>
            <a:r>
              <a:rPr lang="en-US" i="1" dirty="0" smtClean="0">
                <a:solidFill>
                  <a:srgbClr val="FF0000"/>
                </a:solidFill>
              </a:rPr>
              <a:t>al-</a:t>
            </a:r>
            <a:r>
              <a:rPr lang="en-US" i="1" dirty="0" err="1" smtClean="0">
                <a:solidFill>
                  <a:srgbClr val="FF0000"/>
                </a:solidFill>
              </a:rPr>
              <a:t>Isharat</a:t>
            </a:r>
            <a:r>
              <a:rPr lang="en-US" dirty="0" smtClean="0">
                <a:solidFill>
                  <a:srgbClr val="FF0000"/>
                </a:solidFill>
              </a:rPr>
              <a:t> on philosophy and metaphysics</a:t>
            </a:r>
            <a:r>
              <a:rPr lang="en-US" dirty="0" smtClean="0"/>
              <a:t>, and also</a:t>
            </a:r>
            <a:r>
              <a:rPr lang="en-US" dirty="0" smtClean="0">
                <a:solidFill>
                  <a:srgbClr val="FF0000"/>
                </a:solidFill>
              </a:rPr>
              <a:t> </a:t>
            </a:r>
            <a:r>
              <a:rPr lang="en-US" i="1" dirty="0" smtClean="0">
                <a:solidFill>
                  <a:srgbClr val="FF0000"/>
                </a:solidFill>
              </a:rPr>
              <a:t>al-</a:t>
            </a:r>
            <a:r>
              <a:rPr lang="en-US" i="1" dirty="0" err="1" smtClean="0">
                <a:solidFill>
                  <a:srgbClr val="FF0000"/>
                </a:solidFill>
              </a:rPr>
              <a:t>Qanun</a:t>
            </a:r>
            <a:r>
              <a:rPr lang="en-US" i="1" dirty="0" smtClean="0">
                <a:solidFill>
                  <a:srgbClr val="FF0000"/>
                </a:solidFill>
              </a:rPr>
              <a:t> </a:t>
            </a:r>
            <a:r>
              <a:rPr lang="en-US" i="1" dirty="0" err="1" smtClean="0">
                <a:solidFill>
                  <a:srgbClr val="FF0000"/>
                </a:solidFill>
              </a:rPr>
              <a:t>fi’t-Tibb</a:t>
            </a:r>
            <a:r>
              <a:rPr lang="en-US" dirty="0" smtClean="0">
                <a:solidFill>
                  <a:srgbClr val="FF0000"/>
                </a:solidFill>
              </a:rPr>
              <a:t> on medi­cine</a:t>
            </a:r>
            <a:r>
              <a:rPr lang="en-US" dirty="0" smtClean="0"/>
              <a:t>, a book whose Latin translation was used as a text in western universities till two centuries ago!</a:t>
            </a:r>
          </a:p>
          <a:p>
            <a:r>
              <a:rPr lang="en-US" dirty="0" smtClean="0"/>
              <a:t>Imam al-</a:t>
            </a:r>
            <a:r>
              <a:rPr lang="en-US" dirty="0" err="1" smtClean="0"/>
              <a:t>Ghazali</a:t>
            </a:r>
            <a:r>
              <a:rPr lang="en-US" dirty="0" smtClean="0"/>
              <a:t> also wrote on Philosophy and </a:t>
            </a:r>
            <a:r>
              <a:rPr lang="en-US" dirty="0" err="1" smtClean="0"/>
              <a:t>Shariat</a:t>
            </a:r>
            <a:endParaRPr lang="en-US" dirty="0"/>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b="1" dirty="0" smtClean="0"/>
              <a:t>5.Human Resource Developmen</a:t>
            </a:r>
            <a:r>
              <a:rPr lang="en-US" dirty="0" smtClean="0"/>
              <a:t>t</a:t>
            </a:r>
          </a:p>
        </p:txBody>
      </p:sp>
      <p:sp>
        <p:nvSpPr>
          <p:cNvPr id="44035" name="Rectangle 3"/>
          <p:cNvSpPr>
            <a:spLocks noGrp="1" noChangeArrowheads="1"/>
          </p:cNvSpPr>
          <p:nvPr>
            <p:ph idx="1"/>
          </p:nvPr>
        </p:nvSpPr>
        <p:spPr/>
        <p:txBody>
          <a:bodyPr/>
          <a:lstStyle/>
          <a:p>
            <a:pPr eaLnBrk="1" hangingPunct="1"/>
            <a:r>
              <a:rPr lang="en-US" dirty="0" smtClean="0">
                <a:solidFill>
                  <a:srgbClr val="FF0000"/>
                </a:solidFill>
              </a:rPr>
              <a:t>Education</a:t>
            </a:r>
            <a:r>
              <a:rPr lang="en-US" dirty="0" smtClean="0"/>
              <a:t> and </a:t>
            </a:r>
            <a:r>
              <a:rPr lang="en-US" dirty="0" smtClean="0">
                <a:solidFill>
                  <a:srgbClr val="FF0000"/>
                </a:solidFill>
              </a:rPr>
              <a:t>health </a:t>
            </a:r>
            <a:r>
              <a:rPr lang="en-US" dirty="0" smtClean="0"/>
              <a:t>which are termed as </a:t>
            </a:r>
            <a:r>
              <a:rPr lang="en-US" dirty="0" smtClean="0">
                <a:solidFill>
                  <a:srgbClr val="FF0000"/>
                </a:solidFill>
              </a:rPr>
              <a:t>social capital </a:t>
            </a:r>
            <a:r>
              <a:rPr lang="en-US" dirty="0" smtClean="0"/>
              <a:t>or </a:t>
            </a:r>
            <a:r>
              <a:rPr lang="en-US" dirty="0" smtClean="0">
                <a:solidFill>
                  <a:srgbClr val="FF0000"/>
                </a:solidFill>
              </a:rPr>
              <a:t>human development</a:t>
            </a:r>
            <a:r>
              <a:rPr lang="en-US" dirty="0" smtClean="0"/>
              <a:t>, is the most emphasized area of an Islamic state. </a:t>
            </a:r>
          </a:p>
          <a:p>
            <a:pPr eaLnBrk="1" hangingPunct="1"/>
            <a:r>
              <a:rPr lang="en-US" dirty="0" smtClean="0"/>
              <a:t>Among the divine religions Islam has pleaded more for seeking knowledge. In this regard Quran equivocally says that “</a:t>
            </a:r>
            <a:r>
              <a:rPr lang="en-US" i="1" dirty="0" smtClean="0">
                <a:solidFill>
                  <a:srgbClr val="FF0000"/>
                </a:solidFill>
              </a:rPr>
              <a:t>Do you equate those who know and those who do no </a:t>
            </a:r>
            <a:r>
              <a:rPr lang="en-US" dirty="0" smtClean="0">
                <a:solidFill>
                  <a:srgbClr val="FF0000"/>
                </a:solidFill>
              </a:rPr>
              <a:t>know” </a:t>
            </a:r>
          </a:p>
        </p:txBody>
      </p:sp>
      <p:grpSp>
        <p:nvGrpSpPr>
          <p:cNvPr id="4" name="Group 3"/>
          <p:cNvGrpSpPr/>
          <p:nvPr/>
        </p:nvGrpSpPr>
        <p:grpSpPr>
          <a:xfrm>
            <a:off x="7562059" y="5029201"/>
            <a:ext cx="3057524" cy="1209675"/>
            <a:chOff x="8104188" y="4191000"/>
            <a:chExt cx="3057525" cy="1209675"/>
          </a:xfrm>
        </p:grpSpPr>
        <p:pic>
          <p:nvPicPr>
            <p:cNvPr id="5" name="Picture 3"/>
            <p:cNvPicPr>
              <a:picLocks noChangeAspect="1" noChangeArrowheads="1"/>
            </p:cNvPicPr>
            <p:nvPr/>
          </p:nvPicPr>
          <p:blipFill>
            <a:blip r:embed="rId2"/>
            <a:srcRect/>
            <a:stretch>
              <a:fillRect/>
            </a:stretch>
          </p:blipFill>
          <p:spPr bwMode="auto">
            <a:xfrm>
              <a:off x="8781256" y="4191000"/>
              <a:ext cx="2028825" cy="504825"/>
            </a:xfrm>
            <a:prstGeom prst="rect">
              <a:avLst/>
            </a:prstGeom>
            <a:noFill/>
            <a:ln w="9525">
              <a:noFill/>
              <a:miter lim="800000"/>
              <a:headEnd/>
              <a:tailEnd/>
            </a:ln>
            <a:effectLst/>
          </p:spPr>
        </p:pic>
        <p:pic>
          <p:nvPicPr>
            <p:cNvPr id="6" name="Picture 4"/>
            <p:cNvPicPr>
              <a:picLocks noChangeAspect="1" noChangeArrowheads="1"/>
            </p:cNvPicPr>
            <p:nvPr/>
          </p:nvPicPr>
          <p:blipFill>
            <a:blip r:embed="rId3"/>
            <a:srcRect/>
            <a:stretch>
              <a:fillRect/>
            </a:stretch>
          </p:blipFill>
          <p:spPr bwMode="auto">
            <a:xfrm>
              <a:off x="8104188" y="4876800"/>
              <a:ext cx="3057525" cy="523875"/>
            </a:xfrm>
            <a:prstGeom prst="rect">
              <a:avLst/>
            </a:prstGeom>
            <a:noFill/>
            <a:ln w="9525">
              <a:noFill/>
              <a:miter lim="800000"/>
              <a:headEnd/>
              <a:tailEnd/>
            </a:ln>
            <a:effectLst/>
          </p:spPr>
        </p:pic>
      </p:gr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3"/>
          <p:cNvSpPr>
            <a:spLocks noGrp="1" noChangeArrowheads="1"/>
          </p:cNvSpPr>
          <p:nvPr>
            <p:ph idx="1"/>
          </p:nvPr>
        </p:nvSpPr>
        <p:spPr>
          <a:xfrm>
            <a:off x="323056" y="685800"/>
            <a:ext cx="10279858" cy="5445125"/>
          </a:xfrm>
        </p:spPr>
        <p:txBody>
          <a:bodyPr/>
          <a:lstStyle/>
          <a:p>
            <a:pPr marL="533400" indent="-533400"/>
            <a:r>
              <a:rPr lang="en-US" sz="4000" dirty="0" smtClean="0"/>
              <a:t>Investment in </a:t>
            </a:r>
            <a:r>
              <a:rPr lang="en-US" sz="4000" b="1" u="sng" dirty="0" smtClean="0"/>
              <a:t>Education </a:t>
            </a:r>
            <a:r>
              <a:rPr lang="en-US" sz="4000" dirty="0" smtClean="0"/>
              <a:t>sector is very much important. </a:t>
            </a:r>
          </a:p>
          <a:p>
            <a:pPr marL="533400" indent="-533400"/>
            <a:r>
              <a:rPr lang="en-US" sz="4000" dirty="0" smtClean="0"/>
              <a:t>The </a:t>
            </a:r>
            <a:r>
              <a:rPr lang="en-US" sz="4000" dirty="0" smtClean="0">
                <a:solidFill>
                  <a:srgbClr val="FF0000"/>
                </a:solidFill>
              </a:rPr>
              <a:t>concept of education </a:t>
            </a:r>
            <a:r>
              <a:rPr lang="en-US" sz="4000" dirty="0" smtClean="0"/>
              <a:t>is different for the developing and developed world. </a:t>
            </a:r>
          </a:p>
          <a:p>
            <a:pPr marL="807720" lvl="1" indent="-533400"/>
            <a:r>
              <a:rPr lang="en-US" sz="3600" dirty="0" smtClean="0"/>
              <a:t>In </a:t>
            </a:r>
            <a:r>
              <a:rPr lang="en-US" sz="3600" dirty="0" smtClean="0">
                <a:solidFill>
                  <a:srgbClr val="FF0000"/>
                </a:solidFill>
              </a:rPr>
              <a:t>developing countries </a:t>
            </a:r>
            <a:r>
              <a:rPr lang="en-US" sz="3600" dirty="0" smtClean="0"/>
              <a:t>like our, it refers to increase the level of </a:t>
            </a:r>
            <a:r>
              <a:rPr lang="en-US" sz="3600" dirty="0" smtClean="0">
                <a:solidFill>
                  <a:srgbClr val="FF0000"/>
                </a:solidFill>
              </a:rPr>
              <a:t>literacy </a:t>
            </a:r>
            <a:r>
              <a:rPr lang="en-US" sz="3600" dirty="0" smtClean="0"/>
              <a:t>as it is the mean to education but not an end in its self. </a:t>
            </a: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3"/>
          <p:cNvSpPr>
            <a:spLocks noGrp="1" noChangeArrowheads="1"/>
          </p:cNvSpPr>
          <p:nvPr>
            <p:ph idx="1"/>
          </p:nvPr>
        </p:nvSpPr>
        <p:spPr>
          <a:xfrm>
            <a:off x="1389856" y="685800"/>
            <a:ext cx="9213058" cy="5445125"/>
          </a:xfrm>
        </p:spPr>
        <p:txBody>
          <a:bodyPr/>
          <a:lstStyle/>
          <a:p>
            <a:pPr eaLnBrk="1" hangingPunct="1"/>
            <a:r>
              <a:rPr lang="en-US" sz="3700" dirty="0" smtClean="0">
                <a:solidFill>
                  <a:srgbClr val="FF0000"/>
                </a:solidFill>
              </a:rPr>
              <a:t>Islamic state </a:t>
            </a:r>
            <a:r>
              <a:rPr lang="en-US" sz="3700" dirty="0" smtClean="0"/>
              <a:t>is </a:t>
            </a:r>
            <a:r>
              <a:rPr lang="en-US" sz="3700" dirty="0" smtClean="0"/>
              <a:t>bound to provide for </a:t>
            </a:r>
            <a:r>
              <a:rPr lang="en-US" sz="3700" dirty="0" smtClean="0">
                <a:solidFill>
                  <a:srgbClr val="FF0000"/>
                </a:solidFill>
              </a:rPr>
              <a:t>education </a:t>
            </a:r>
            <a:r>
              <a:rPr lang="en-US" sz="3700" dirty="0" smtClean="0"/>
              <a:t>both for </a:t>
            </a:r>
            <a:r>
              <a:rPr lang="en-US" sz="3700" dirty="0" smtClean="0">
                <a:solidFill>
                  <a:srgbClr val="FF0000"/>
                </a:solidFill>
              </a:rPr>
              <a:t>men and women</a:t>
            </a:r>
            <a:r>
              <a:rPr lang="en-US" sz="3700" dirty="0" smtClean="0"/>
              <a:t>. </a:t>
            </a:r>
          </a:p>
          <a:p>
            <a:pPr eaLnBrk="1" hangingPunct="1"/>
            <a:r>
              <a:rPr lang="en-US" sz="3700" i="1" u="sng" dirty="0" smtClean="0"/>
              <a:t>The general </a:t>
            </a:r>
            <a:r>
              <a:rPr lang="en-US" sz="3700" b="1" i="1" u="sng" dirty="0" smtClean="0">
                <a:ln w="12700">
                  <a:solidFill>
                    <a:schemeClr val="tx2">
                      <a:satMod val="155000"/>
                    </a:schemeClr>
                  </a:solidFill>
                  <a:prstDash val="solid"/>
                </a:ln>
                <a:solidFill>
                  <a:schemeClr val="bg2">
                    <a:tint val="85000"/>
                    <a:satMod val="155000"/>
                  </a:schemeClr>
                </a:solidFill>
                <a:effectLst>
                  <a:glow rad="228600">
                    <a:schemeClr val="accent2">
                      <a:satMod val="175000"/>
                      <a:alpha val="40000"/>
                    </a:schemeClr>
                  </a:glow>
                  <a:outerShdw blurRad="41275" dist="20320" dir="1800000" algn="tl" rotWithShape="0">
                    <a:srgbClr val="000000">
                      <a:alpha val="40000"/>
                    </a:srgbClr>
                  </a:outerShdw>
                </a:effectLst>
              </a:rPr>
              <a:t>purpose of education </a:t>
            </a:r>
            <a:r>
              <a:rPr lang="en-US" sz="3700" i="1" u="sng" dirty="0" smtClean="0"/>
              <a:t>in an Islamic state should be the </a:t>
            </a:r>
            <a:r>
              <a:rPr lang="en-US" sz="3700" i="1" u="sng" dirty="0" smtClean="0">
                <a:solidFill>
                  <a:srgbClr val="FF0000"/>
                </a:solidFill>
              </a:rPr>
              <a:t>preparation of the citizens </a:t>
            </a:r>
            <a:r>
              <a:rPr lang="en-US" sz="3700" i="1" u="sng" dirty="0" smtClean="0"/>
              <a:t>to conform to the </a:t>
            </a:r>
            <a:r>
              <a:rPr lang="en-US" sz="3700" b="1" i="1" dirty="0" smtClean="0">
                <a:effectLst>
                  <a:outerShdw blurRad="38100" dist="38100" dir="2700000" algn="tl">
                    <a:srgbClr val="000000">
                      <a:alpha val="43137"/>
                    </a:srgbClr>
                  </a:outerShdw>
                </a:effectLst>
              </a:rPr>
              <a:t>social ideals of the state. </a:t>
            </a:r>
          </a:p>
          <a:p>
            <a:pPr eaLnBrk="1" hangingPunct="1"/>
            <a:r>
              <a:rPr lang="en-US" sz="3700" dirty="0" smtClean="0"/>
              <a:t>It should introduce a change and teach new skills ad techniques.  </a:t>
            </a: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3"/>
          <p:cNvSpPr>
            <a:spLocks noGrp="1" noChangeArrowheads="1"/>
          </p:cNvSpPr>
          <p:nvPr>
            <p:ph idx="1"/>
          </p:nvPr>
        </p:nvSpPr>
        <p:spPr>
          <a:xfrm>
            <a:off x="1313656" y="762000"/>
            <a:ext cx="9289258" cy="5334000"/>
          </a:xfrm>
        </p:spPr>
        <p:txBody>
          <a:bodyPr/>
          <a:lstStyle/>
          <a:p>
            <a:pPr eaLnBrk="1" hangingPunct="1"/>
            <a:r>
              <a:rPr lang="en-US" sz="3700" dirty="0" smtClean="0"/>
              <a:t>It should </a:t>
            </a:r>
            <a:r>
              <a:rPr lang="en-US" sz="3700" dirty="0" smtClean="0">
                <a:solidFill>
                  <a:srgbClr val="FF0000"/>
                </a:solidFill>
              </a:rPr>
              <a:t>inculcate</a:t>
            </a:r>
            <a:r>
              <a:rPr lang="en-US" sz="3700" dirty="0" smtClean="0"/>
              <a:t> in the seeker the basic </a:t>
            </a:r>
            <a:r>
              <a:rPr lang="en-US" sz="3700" u="sng" dirty="0" smtClean="0">
                <a:solidFill>
                  <a:srgbClr val="FF0000"/>
                </a:solidFill>
                <a:effectLst>
                  <a:outerShdw blurRad="38100" dist="38100" dir="2700000" algn="tl">
                    <a:srgbClr val="000000">
                      <a:alpha val="43137"/>
                    </a:srgbClr>
                  </a:outerShdw>
                </a:effectLst>
              </a:rPr>
              <a:t>morality</a:t>
            </a:r>
            <a:r>
              <a:rPr lang="en-US" sz="3700" dirty="0" smtClean="0">
                <a:solidFill>
                  <a:srgbClr val="FF0000"/>
                </a:solidFill>
                <a:effectLst>
                  <a:outerShdw blurRad="38100" dist="38100" dir="2700000" algn="tl">
                    <a:srgbClr val="000000">
                      <a:alpha val="43137"/>
                    </a:srgbClr>
                  </a:outerShdw>
                </a:effectLst>
              </a:rPr>
              <a:t> </a:t>
            </a:r>
            <a:r>
              <a:rPr lang="en-US" sz="3700" dirty="0" smtClean="0"/>
              <a:t>required to serve the humanity, </a:t>
            </a:r>
            <a:r>
              <a:rPr lang="en-US" sz="3700" u="sng" dirty="0" smtClean="0">
                <a:solidFill>
                  <a:srgbClr val="FF0000"/>
                </a:solidFill>
                <a:effectLst>
                  <a:outerShdw blurRad="38100" dist="38100" dir="2700000" algn="tl">
                    <a:srgbClr val="000000">
                      <a:alpha val="43137"/>
                    </a:srgbClr>
                  </a:outerShdw>
                </a:effectLst>
              </a:rPr>
              <a:t>spirit of hard work</a:t>
            </a:r>
            <a:r>
              <a:rPr lang="en-US" sz="3700" dirty="0" smtClean="0"/>
              <a:t>, </a:t>
            </a:r>
            <a:r>
              <a:rPr lang="en-US" sz="3700" u="sng" dirty="0" smtClean="0">
                <a:solidFill>
                  <a:srgbClr val="FF0000"/>
                </a:solidFill>
                <a:effectLst>
                  <a:outerShdw blurRad="38100" dist="38100" dir="2700000" algn="tl">
                    <a:srgbClr val="000000">
                      <a:alpha val="43137"/>
                    </a:srgbClr>
                  </a:outerShdw>
                </a:effectLst>
              </a:rPr>
              <a:t>efficiency</a:t>
            </a:r>
            <a:r>
              <a:rPr lang="en-US" sz="3700" dirty="0" smtClean="0"/>
              <a:t>, </a:t>
            </a:r>
            <a:r>
              <a:rPr lang="en-US" sz="3700" u="sng" dirty="0" smtClean="0">
                <a:solidFill>
                  <a:srgbClr val="FF0000"/>
                </a:solidFill>
                <a:effectLst>
                  <a:outerShdw blurRad="38100" dist="38100" dir="2700000" algn="tl">
                    <a:srgbClr val="000000">
                      <a:alpha val="43137"/>
                    </a:srgbClr>
                  </a:outerShdw>
                </a:effectLst>
              </a:rPr>
              <a:t>economy</a:t>
            </a:r>
            <a:r>
              <a:rPr lang="en-US" sz="3700" b="1" u="sng" dirty="0" smtClean="0">
                <a:solidFill>
                  <a:srgbClr val="FF0000"/>
                </a:solidFill>
                <a:effectLst>
                  <a:outerShdw blurRad="38100" dist="38100" dir="2700000" algn="tl">
                    <a:srgbClr val="000000">
                      <a:alpha val="43137"/>
                    </a:srgbClr>
                  </a:outerShdw>
                </a:effectLst>
              </a:rPr>
              <a:t> </a:t>
            </a:r>
            <a:r>
              <a:rPr lang="en-US" sz="3700" dirty="0" smtClean="0"/>
              <a:t>and </a:t>
            </a:r>
            <a:r>
              <a:rPr lang="en-US" sz="3700" u="sng" dirty="0" smtClean="0">
                <a:solidFill>
                  <a:srgbClr val="FF0000"/>
                </a:solidFill>
                <a:effectLst>
                  <a:outerShdw blurRad="38100" dist="38100" dir="2700000" algn="tl">
                    <a:srgbClr val="000000">
                      <a:alpha val="43137"/>
                    </a:srgbClr>
                  </a:outerShdw>
                </a:effectLst>
              </a:rPr>
              <a:t>frugality </a:t>
            </a:r>
            <a:r>
              <a:rPr lang="en-US" sz="3700" dirty="0" smtClean="0"/>
              <a:t>so that it be useful not only for the seeker but also for the society at large.</a:t>
            </a:r>
          </a:p>
          <a:p>
            <a:pPr eaLnBrk="1" hangingPunct="1"/>
            <a:endParaRPr lang="en-US" sz="3700" dirty="0" smtClean="0"/>
          </a:p>
        </p:txBody>
      </p:sp>
      <p:sp>
        <p:nvSpPr>
          <p:cNvPr id="3" name="Rectangle 2"/>
          <p:cNvSpPr/>
          <p:nvPr/>
        </p:nvSpPr>
        <p:spPr>
          <a:xfrm>
            <a:off x="1923256" y="5562600"/>
            <a:ext cx="1498295" cy="369332"/>
          </a:xfrm>
          <a:prstGeom prst="rect">
            <a:avLst/>
          </a:prstGeom>
        </p:spPr>
        <p:txBody>
          <a:bodyPr wrap="none">
            <a:spAutoFit/>
          </a:bodyPr>
          <a:lstStyle/>
          <a:p>
            <a:r>
              <a:rPr lang="en-US" dirty="0" smtClean="0"/>
              <a:t>effectiveness</a:t>
            </a:r>
            <a:endParaRPr lang="en-US" dirty="0"/>
          </a:p>
        </p:txBody>
      </p:sp>
      <p:sp>
        <p:nvSpPr>
          <p:cNvPr id="4" name="Rectangle 3"/>
          <p:cNvSpPr/>
          <p:nvPr/>
        </p:nvSpPr>
        <p:spPr>
          <a:xfrm>
            <a:off x="6190456" y="5562600"/>
            <a:ext cx="2437334" cy="369332"/>
          </a:xfrm>
          <a:prstGeom prst="rect">
            <a:avLst/>
          </a:prstGeom>
        </p:spPr>
        <p:txBody>
          <a:bodyPr wrap="none">
            <a:spAutoFit/>
          </a:bodyPr>
          <a:lstStyle/>
          <a:p>
            <a:r>
              <a:rPr lang="en-US" dirty="0" smtClean="0"/>
              <a:t>Not wasting resources</a:t>
            </a:r>
            <a:endParaRPr lang="en-US" dirty="0"/>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3"/>
          <p:cNvSpPr>
            <a:spLocks noGrp="1" noChangeArrowheads="1"/>
          </p:cNvSpPr>
          <p:nvPr>
            <p:ph idx="1"/>
          </p:nvPr>
        </p:nvSpPr>
        <p:spPr>
          <a:xfrm>
            <a:off x="1237456" y="609600"/>
            <a:ext cx="9365458" cy="5521325"/>
          </a:xfrm>
        </p:spPr>
        <p:txBody>
          <a:bodyPr>
            <a:normAutofit fontScale="92500" lnSpcReduction="10000"/>
          </a:bodyPr>
          <a:lstStyle/>
          <a:p>
            <a:pPr eaLnBrk="1" hangingPunct="1"/>
            <a:r>
              <a:rPr lang="en-US" dirty="0" smtClean="0"/>
              <a:t>The other aspect of the human development is the </a:t>
            </a:r>
            <a:r>
              <a:rPr lang="en-US" sz="4800" b="1" u="sng" dirty="0" smtClean="0"/>
              <a:t>HEALTH</a:t>
            </a:r>
            <a:r>
              <a:rPr lang="en-US" sz="4800" dirty="0" smtClean="0"/>
              <a:t> </a:t>
            </a:r>
            <a:r>
              <a:rPr lang="en-US" dirty="0" smtClean="0"/>
              <a:t>sector of the people.  </a:t>
            </a:r>
          </a:p>
          <a:p>
            <a:pPr eaLnBrk="1" hangingPunct="1"/>
            <a:r>
              <a:rPr lang="en-US" dirty="0" smtClean="0"/>
              <a:t>The Holy Prophet said that ‘</a:t>
            </a:r>
            <a:r>
              <a:rPr lang="en-US" i="1" dirty="0" smtClean="0">
                <a:solidFill>
                  <a:srgbClr val="FF0000"/>
                </a:solidFill>
              </a:rPr>
              <a:t>a strong Muslim is better before God than a weak Muslim</a:t>
            </a:r>
            <a:r>
              <a:rPr lang="en-US" i="1" dirty="0" smtClean="0"/>
              <a:t>’</a:t>
            </a:r>
            <a:r>
              <a:rPr lang="en-US" dirty="0" smtClean="0"/>
              <a:t>.</a:t>
            </a:r>
            <a:r>
              <a:rPr lang="en-US" i="1" dirty="0" smtClean="0"/>
              <a:t> </a:t>
            </a:r>
            <a:r>
              <a:rPr lang="en-US" dirty="0" smtClean="0"/>
              <a:t> </a:t>
            </a:r>
          </a:p>
          <a:p>
            <a:pPr eaLnBrk="1" hangingPunct="1"/>
            <a:r>
              <a:rPr lang="en-US" dirty="0" smtClean="0"/>
              <a:t>This is the </a:t>
            </a:r>
            <a:r>
              <a:rPr lang="en-US" dirty="0" smtClean="0">
                <a:solidFill>
                  <a:srgbClr val="FF0000"/>
                </a:solidFill>
              </a:rPr>
              <a:t>responsibility of the Islamic state to provide maximum health facilities</a:t>
            </a:r>
            <a:r>
              <a:rPr lang="en-US" dirty="0" smtClean="0"/>
              <a:t> and healthy environment so as to improve the health of public and </a:t>
            </a:r>
            <a:r>
              <a:rPr lang="en-US" dirty="0" smtClean="0">
                <a:solidFill>
                  <a:srgbClr val="FF0000"/>
                </a:solidFill>
              </a:rPr>
              <a:t>reduce the risk of suffering from sickness and diseases</a:t>
            </a:r>
            <a:r>
              <a:rPr lang="en-US" dirty="0" smtClean="0"/>
              <a:t>.</a:t>
            </a:r>
          </a:p>
          <a:p>
            <a:pPr eaLnBrk="1" hangingPunct="1"/>
            <a:r>
              <a:rPr lang="en-US" dirty="0" smtClean="0"/>
              <a:t>With respect to healthy and  clear environment , it is the duty of the Islamic state to provide better </a:t>
            </a:r>
            <a:r>
              <a:rPr lang="en-US" dirty="0" smtClean="0">
                <a:solidFill>
                  <a:srgbClr val="FF0000"/>
                </a:solidFill>
              </a:rPr>
              <a:t>sanitation facilities</a:t>
            </a:r>
            <a:r>
              <a:rPr lang="en-US" dirty="0" smtClean="0"/>
              <a:t>, </a:t>
            </a:r>
            <a:r>
              <a:rPr lang="en-US" dirty="0" smtClean="0">
                <a:solidFill>
                  <a:srgbClr val="FF0000"/>
                </a:solidFill>
              </a:rPr>
              <a:t>curb pollution</a:t>
            </a:r>
            <a:r>
              <a:rPr lang="en-US" dirty="0" smtClean="0"/>
              <a:t>, </a:t>
            </a:r>
            <a:r>
              <a:rPr lang="en-US" dirty="0" smtClean="0">
                <a:solidFill>
                  <a:srgbClr val="FF0000"/>
                </a:solidFill>
              </a:rPr>
              <a:t>provide clean and safe drinking water</a:t>
            </a:r>
            <a:r>
              <a:rPr lang="en-US" dirty="0" smtClean="0"/>
              <a:t>, </a:t>
            </a:r>
            <a:r>
              <a:rPr lang="en-US" dirty="0" smtClean="0">
                <a:solidFill>
                  <a:srgbClr val="FF0000"/>
                </a:solidFill>
              </a:rPr>
              <a:t>hygienic </a:t>
            </a:r>
            <a:r>
              <a:rPr lang="en-US" dirty="0" smtClean="0"/>
              <a:t>and </a:t>
            </a:r>
            <a:r>
              <a:rPr lang="en-US" dirty="0" smtClean="0">
                <a:solidFill>
                  <a:srgbClr val="FF0000"/>
                </a:solidFill>
              </a:rPr>
              <a:t>comfortable housing</a:t>
            </a:r>
            <a:r>
              <a:rPr lang="en-US" dirty="0" smtClean="0"/>
              <a:t>.</a:t>
            </a: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a:xfrm>
            <a:off x="1313656" y="838200"/>
            <a:ext cx="9289258" cy="5257800"/>
          </a:xfrm>
        </p:spPr>
        <p:txBody>
          <a:bodyPr/>
          <a:lstStyle/>
          <a:p>
            <a:pPr eaLnBrk="1" hangingPunct="1"/>
            <a:r>
              <a:rPr lang="en-US" dirty="0" smtClean="0"/>
              <a:t>In order to keep the </a:t>
            </a:r>
            <a:r>
              <a:rPr lang="en-US" sz="4800" b="1" dirty="0" smtClean="0"/>
              <a:t>ENVIRONMENT</a:t>
            </a:r>
            <a:r>
              <a:rPr lang="en-US" sz="4800" dirty="0" smtClean="0"/>
              <a:t> </a:t>
            </a:r>
            <a:r>
              <a:rPr lang="en-US" dirty="0" smtClean="0"/>
              <a:t>clean </a:t>
            </a:r>
            <a:r>
              <a:rPr lang="en-US" dirty="0" smtClean="0">
                <a:solidFill>
                  <a:srgbClr val="FF0000"/>
                </a:solidFill>
              </a:rPr>
              <a:t>plantation and forestation</a:t>
            </a:r>
            <a:r>
              <a:rPr lang="en-US" dirty="0" smtClean="0"/>
              <a:t> is must. </a:t>
            </a:r>
          </a:p>
          <a:p>
            <a:pPr eaLnBrk="1" hangingPunct="1">
              <a:buFont typeface="Wingdings" pitchFamily="2" charset="2"/>
              <a:buNone/>
            </a:pPr>
            <a:r>
              <a:rPr lang="en-US" dirty="0" smtClean="0"/>
              <a:t>	The Islamic state is also responsible for plantation and forestation. The holy prophet said that </a:t>
            </a:r>
            <a:r>
              <a:rPr lang="en-US" dirty="0" smtClean="0">
                <a:solidFill>
                  <a:srgbClr val="FF0000"/>
                </a:solidFill>
              </a:rPr>
              <a:t>any person who plants a tree in this world, he will be rewarded as much as is relevant to its yield in the world hereafter</a:t>
            </a:r>
            <a:r>
              <a:rPr lang="en-US" dirty="0" smtClean="0"/>
              <a:t>. </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237456" y="304801"/>
            <a:ext cx="9365458" cy="1143000"/>
          </a:xfrm>
        </p:spPr>
        <p:txBody>
          <a:bodyPr>
            <a:normAutofit/>
          </a:bodyPr>
          <a:lstStyle/>
          <a:p>
            <a:pPr marL="837998" indent="-837998">
              <a:defRPr/>
            </a:pPr>
            <a:r>
              <a:rPr lang="en-US" sz="3600" b="1" dirty="0" smtClean="0"/>
              <a:t>6. Protection and conservation of wild life</a:t>
            </a:r>
            <a:endParaRPr lang="en-US" sz="4800" dirty="0" smtClean="0"/>
          </a:p>
        </p:txBody>
      </p:sp>
      <p:sp>
        <p:nvSpPr>
          <p:cNvPr id="51203" name="Rectangle 3"/>
          <p:cNvSpPr>
            <a:spLocks noGrp="1" noChangeArrowheads="1"/>
          </p:cNvSpPr>
          <p:nvPr>
            <p:ph idx="1"/>
          </p:nvPr>
        </p:nvSpPr>
        <p:spPr>
          <a:xfrm>
            <a:off x="1466056" y="1371600"/>
            <a:ext cx="9136858" cy="4953000"/>
          </a:xfrm>
        </p:spPr>
        <p:txBody>
          <a:bodyPr/>
          <a:lstStyle/>
          <a:p>
            <a:pPr eaLnBrk="1" hangingPunct="1"/>
            <a:r>
              <a:rPr lang="en-US" dirty="0" smtClean="0"/>
              <a:t>The holy prophet said that there is a </a:t>
            </a:r>
            <a:r>
              <a:rPr lang="en-US" dirty="0" smtClean="0">
                <a:solidFill>
                  <a:srgbClr val="FF0000"/>
                </a:solidFill>
              </a:rPr>
              <a:t>reward in showing kindness to animals</a:t>
            </a:r>
            <a:r>
              <a:rPr lang="en-US" dirty="0" smtClean="0">
                <a:solidFill>
                  <a:srgbClr val="FF0000"/>
                </a:solidFill>
              </a:rPr>
              <a:t>.</a:t>
            </a:r>
            <a:endParaRPr lang="en-US" dirty="0" smtClean="0"/>
          </a:p>
          <a:p>
            <a:pPr eaLnBrk="1" hangingPunct="1"/>
            <a:r>
              <a:rPr lang="en-US" dirty="0" smtClean="0"/>
              <a:t>The holy prophet </a:t>
            </a:r>
            <a:r>
              <a:rPr lang="en-US" dirty="0" smtClean="0"/>
              <a:t>prohibited </a:t>
            </a:r>
            <a:r>
              <a:rPr lang="en-US" dirty="0" smtClean="0"/>
              <a:t>people from beating and stigmatizing animals.</a:t>
            </a:r>
          </a:p>
          <a:p>
            <a:pPr eaLnBrk="1" hangingPunct="1"/>
            <a:r>
              <a:rPr lang="en-US" dirty="0" smtClean="0"/>
              <a:t>There are more than </a:t>
            </a:r>
            <a:r>
              <a:rPr lang="en-US" dirty="0" smtClean="0">
                <a:solidFill>
                  <a:srgbClr val="FF0000"/>
                </a:solidFill>
              </a:rPr>
              <a:t>1000</a:t>
            </a:r>
            <a:r>
              <a:rPr lang="en-US" dirty="0" smtClean="0"/>
              <a:t> verses in the holy Quran which deals with natural history and wildlife. </a:t>
            </a:r>
          </a:p>
        </p:txBody>
      </p:sp>
      <p:sp>
        <p:nvSpPr>
          <p:cNvPr id="4" name="Rectangle 3"/>
          <p:cNvSpPr/>
          <p:nvPr/>
        </p:nvSpPr>
        <p:spPr>
          <a:xfrm>
            <a:off x="0" y="6019802"/>
            <a:ext cx="9390855" cy="830977"/>
          </a:xfrm>
          <a:prstGeom prst="rect">
            <a:avLst/>
          </a:prstGeom>
        </p:spPr>
        <p:txBody>
          <a:bodyPr wrap="square" lIns="91418" tIns="45710" rIns="91418" bIns="45710">
            <a:spAutoFit/>
          </a:bodyPr>
          <a:lstStyle/>
          <a:p>
            <a:r>
              <a:rPr lang="en-US" sz="2400" b="1" u="sng" dirty="0" smtClean="0">
                <a:effectLst>
                  <a:glow rad="101600">
                    <a:srgbClr val="FFFF00">
                      <a:alpha val="60000"/>
                    </a:srgbClr>
                  </a:glow>
                </a:effectLst>
              </a:rPr>
              <a:t>Conservation:</a:t>
            </a:r>
            <a:r>
              <a:rPr lang="en-US" sz="2400" b="1" dirty="0" smtClean="0">
                <a:effectLst>
                  <a:glow rad="101600">
                    <a:srgbClr val="FFFF00">
                      <a:alpha val="60000"/>
                    </a:srgbClr>
                  </a:glow>
                </a:effectLst>
              </a:rPr>
              <a:t> the </a:t>
            </a:r>
            <a:r>
              <a:rPr lang="en-US" sz="2400" b="1" dirty="0">
                <a:effectLst>
                  <a:glow rad="101600">
                    <a:srgbClr val="FFFF00">
                      <a:alpha val="60000"/>
                    </a:srgbClr>
                  </a:glow>
                </a:effectLst>
              </a:rPr>
              <a:t>preservation, management, and care of natural </a:t>
            </a:r>
            <a:r>
              <a:rPr lang="en-US" sz="2400" b="1" dirty="0" smtClean="0">
                <a:effectLst>
                  <a:glow rad="101600">
                    <a:srgbClr val="FFFF00">
                      <a:alpha val="60000"/>
                    </a:srgbClr>
                  </a:glow>
                </a:effectLst>
              </a:rPr>
              <a:t>resources.</a:t>
            </a:r>
            <a:endParaRPr lang="en-US" sz="2400" b="1" dirty="0">
              <a:effectLst>
                <a:glow rad="101600">
                  <a:srgbClr val="FFFF00">
                    <a:alpha val="60000"/>
                  </a:srgbClr>
                </a:glow>
              </a:effectLst>
            </a:endParaRPr>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"O children of Adam! … eat and drink: but waste not by excess, for Allah loves not the wasters." (</a:t>
            </a:r>
            <a:r>
              <a:rPr lang="en-US" b="1" dirty="0" err="1" smtClean="0"/>
              <a:t>Surah</a:t>
            </a:r>
            <a:r>
              <a:rPr lang="en-US" b="1" dirty="0" smtClean="0"/>
              <a:t> 7:31)</a:t>
            </a:r>
            <a:endParaRPr lang="en-US" dirty="0"/>
          </a:p>
        </p:txBody>
      </p:sp>
      <p:pic>
        <p:nvPicPr>
          <p:cNvPr id="4" name="Picture 5"/>
          <p:cNvPicPr>
            <a:picLocks noChangeAspect="1" noChangeArrowheads="1"/>
          </p:cNvPicPr>
          <p:nvPr/>
        </p:nvPicPr>
        <p:blipFill>
          <a:blip r:embed="rId2"/>
          <a:srcRect l="56031" b="39535"/>
          <a:stretch>
            <a:fillRect/>
          </a:stretch>
        </p:blipFill>
        <p:spPr bwMode="auto">
          <a:xfrm>
            <a:off x="5727396" y="3657600"/>
            <a:ext cx="5216037" cy="1600200"/>
          </a:xfrm>
          <a:prstGeom prst="rect">
            <a:avLst/>
          </a:prstGeom>
          <a:noFill/>
          <a:ln w="9525">
            <a:noFill/>
            <a:miter lim="800000"/>
            <a:headEnd/>
            <a:tailEnd/>
          </a:ln>
          <a:effectLst/>
        </p:spPr>
      </p:pic>
      <p:pic>
        <p:nvPicPr>
          <p:cNvPr id="5" name="Picture 5"/>
          <p:cNvPicPr>
            <a:picLocks noChangeAspect="1" noChangeArrowheads="1"/>
          </p:cNvPicPr>
          <p:nvPr/>
        </p:nvPicPr>
        <p:blipFill>
          <a:blip r:embed="rId2"/>
          <a:srcRect r="47082"/>
          <a:stretch>
            <a:fillRect/>
          </a:stretch>
        </p:blipFill>
        <p:spPr bwMode="auto">
          <a:xfrm>
            <a:off x="399258" y="4648200"/>
            <a:ext cx="5241851" cy="22098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1466056" y="457200"/>
            <a:ext cx="9137572" cy="5673725"/>
          </a:xfrm>
        </p:spPr>
        <p:txBody>
          <a:bodyPr/>
          <a:lstStyle/>
          <a:p>
            <a:pPr eaLnBrk="1" hangingPunct="1">
              <a:defRPr/>
            </a:pPr>
            <a:endParaRPr lang="en-US" sz="3600" dirty="0" smtClean="0">
              <a:latin typeface="+mj-lt"/>
            </a:endParaRPr>
          </a:p>
          <a:p>
            <a:pPr eaLnBrk="1" hangingPunct="1">
              <a:defRPr/>
            </a:pPr>
            <a:r>
              <a:rPr lang="en-US" sz="3600" dirty="0" smtClean="0">
                <a:latin typeface="+mj-lt"/>
              </a:rPr>
              <a:t>This initial experiment slowly expanded to the surrounding areas, to Makkah after its conquest and then the nearby tribes. </a:t>
            </a:r>
          </a:p>
          <a:p>
            <a:pPr eaLnBrk="1" hangingPunct="1">
              <a:defRPr/>
            </a:pPr>
            <a:r>
              <a:rPr lang="en-US" sz="3600" dirty="0" smtClean="0">
                <a:latin typeface="+mj-lt"/>
              </a:rPr>
              <a:t>Within a period of a decade, after the Holy Prophet (</a:t>
            </a:r>
            <a:r>
              <a:rPr lang="en-US" sz="3600" dirty="0" err="1" smtClean="0">
                <a:latin typeface="+mj-lt"/>
              </a:rPr>
              <a:t>pbuh</a:t>
            </a:r>
            <a:r>
              <a:rPr lang="en-US" sz="3600" dirty="0" smtClean="0">
                <a:latin typeface="+mj-lt"/>
              </a:rPr>
              <a:t>) this state expanded to the entire </a:t>
            </a:r>
            <a:r>
              <a:rPr lang="en-US" sz="3600" u="sng" dirty="0" smtClean="0">
                <a:latin typeface="+mj-lt"/>
              </a:rPr>
              <a:t>Mesopotamia</a:t>
            </a:r>
            <a:r>
              <a:rPr lang="en-US" sz="3600" dirty="0" smtClean="0">
                <a:latin typeface="+mj-lt"/>
              </a:rPr>
              <a:t> and the big empire </a:t>
            </a:r>
            <a:r>
              <a:rPr lang="en-US" sz="3600" u="sng" dirty="0" smtClean="0">
                <a:latin typeface="+mj-lt"/>
              </a:rPr>
              <a:t>Iran</a:t>
            </a:r>
            <a:r>
              <a:rPr lang="en-US" sz="3600" dirty="0" smtClean="0">
                <a:latin typeface="+mj-lt"/>
              </a:rPr>
              <a:t>, conquered by the Muslim armies. </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dirty="0" smtClean="0"/>
              <a:t>“God it is that splits the seed and the date stone, brings the living from the dead and the dead from the living: That is your God - how are you turned away?” (Quran 6:95)</a:t>
            </a:r>
          </a:p>
          <a:p>
            <a:r>
              <a:rPr lang="en-US" dirty="0" smtClean="0"/>
              <a:t/>
            </a:r>
            <a:br>
              <a:rPr lang="en-US" dirty="0" smtClean="0"/>
            </a:br>
            <a:endParaRPr lang="en-US" dirty="0"/>
          </a:p>
        </p:txBody>
      </p:sp>
      <p:pic>
        <p:nvPicPr>
          <p:cNvPr id="66562" name="Picture 2"/>
          <p:cNvPicPr>
            <a:picLocks noChangeAspect="1" noChangeArrowheads="1"/>
          </p:cNvPicPr>
          <p:nvPr/>
        </p:nvPicPr>
        <p:blipFill>
          <a:blip r:embed="rId2"/>
          <a:srcRect l="53615" b="33333"/>
          <a:stretch>
            <a:fillRect/>
          </a:stretch>
        </p:blipFill>
        <p:spPr bwMode="auto">
          <a:xfrm>
            <a:off x="4355590" y="3581400"/>
            <a:ext cx="6501324" cy="2057400"/>
          </a:xfrm>
          <a:prstGeom prst="rect">
            <a:avLst/>
          </a:prstGeom>
          <a:noFill/>
          <a:ln w="9525">
            <a:noFill/>
            <a:miter lim="800000"/>
            <a:headEnd/>
            <a:tailEnd/>
          </a:ln>
          <a:effectLst/>
        </p:spPr>
      </p:pic>
      <p:pic>
        <p:nvPicPr>
          <p:cNvPr id="5" name="Picture 2"/>
          <p:cNvPicPr>
            <a:picLocks noChangeAspect="1" noChangeArrowheads="1"/>
          </p:cNvPicPr>
          <p:nvPr/>
        </p:nvPicPr>
        <p:blipFill>
          <a:blip r:embed="rId2"/>
          <a:srcRect r="47433"/>
          <a:stretch>
            <a:fillRect/>
          </a:stretch>
        </p:blipFill>
        <p:spPr bwMode="auto">
          <a:xfrm>
            <a:off x="0" y="4495800"/>
            <a:ext cx="4729918" cy="19812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i="1" dirty="0" smtClean="0"/>
              <a:t>“If any Muslim plants a tree or sows a field, and a human, bird or animal eats from it, it shall be reckoned as charity from him.” (</a:t>
            </a:r>
            <a:r>
              <a:rPr lang="en-US" b="1" i="1" dirty="0" err="1" smtClean="0"/>
              <a:t>Saheeh</a:t>
            </a:r>
            <a:r>
              <a:rPr lang="en-US" b="1" i="1" dirty="0" smtClean="0"/>
              <a:t> Al-</a:t>
            </a:r>
            <a:r>
              <a:rPr lang="en-US" b="1" i="1" dirty="0" err="1" smtClean="0"/>
              <a:t>Bukhari</a:t>
            </a:r>
            <a:r>
              <a:rPr lang="en-US" b="1" i="1" dirty="0" smtClean="0"/>
              <a:t>, </a:t>
            </a:r>
            <a:r>
              <a:rPr lang="en-US" b="1" i="1" dirty="0" err="1" smtClean="0"/>
              <a:t>Saheeh</a:t>
            </a:r>
            <a:r>
              <a:rPr lang="en-US" b="1" i="1" dirty="0" smtClean="0"/>
              <a:t> Muslim)</a:t>
            </a:r>
          </a:p>
          <a:p>
            <a:endParaRPr lang="en-US" dirty="0"/>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7456" y="609600"/>
            <a:ext cx="9365458" cy="5964239"/>
          </a:xfrm>
        </p:spPr>
        <p:txBody>
          <a:bodyPr/>
          <a:lstStyle/>
          <a:p>
            <a:r>
              <a:rPr lang="en-US" dirty="0" smtClean="0"/>
              <a:t>God has not created anything in this universe in vain, without wisdom, value and purpose.  God says:</a:t>
            </a:r>
          </a:p>
          <a:p>
            <a:r>
              <a:rPr lang="en-US" b="1" i="1" dirty="0" smtClean="0"/>
              <a:t>“We have not created the heavens and the earth and all that is between them carelessly.  We have not created them but for truth.” (Quran 44:38-39)</a:t>
            </a:r>
          </a:p>
          <a:p>
            <a:endParaRPr lang="en-US" dirty="0" smtClean="0"/>
          </a:p>
          <a:p>
            <a:endParaRPr lang="en-US" dirty="0"/>
          </a:p>
        </p:txBody>
      </p:sp>
      <p:pic>
        <p:nvPicPr>
          <p:cNvPr id="4" name="Picture 4"/>
          <p:cNvPicPr>
            <a:picLocks noChangeAspect="1" noChangeArrowheads="1"/>
          </p:cNvPicPr>
          <p:nvPr/>
        </p:nvPicPr>
        <p:blipFill>
          <a:blip r:embed="rId2"/>
          <a:srcRect l="54255" t="10596"/>
          <a:stretch>
            <a:fillRect/>
          </a:stretch>
        </p:blipFill>
        <p:spPr bwMode="auto">
          <a:xfrm>
            <a:off x="5961856" y="3962400"/>
            <a:ext cx="4916876" cy="2362200"/>
          </a:xfrm>
          <a:prstGeom prst="rect">
            <a:avLst/>
          </a:prstGeom>
          <a:noFill/>
          <a:ln w="9525">
            <a:noFill/>
            <a:miter lim="800000"/>
            <a:headEnd/>
            <a:tailEnd/>
          </a:ln>
          <a:effectLst/>
        </p:spPr>
      </p:pic>
      <p:pic>
        <p:nvPicPr>
          <p:cNvPr id="5" name="Picture 4"/>
          <p:cNvPicPr>
            <a:picLocks noChangeAspect="1" noChangeArrowheads="1"/>
          </p:cNvPicPr>
          <p:nvPr/>
        </p:nvPicPr>
        <p:blipFill>
          <a:blip r:embed="rId2"/>
          <a:srcRect t="10596" r="47196"/>
          <a:stretch>
            <a:fillRect/>
          </a:stretch>
        </p:blipFill>
        <p:spPr bwMode="auto">
          <a:xfrm>
            <a:off x="1085057" y="3962401"/>
            <a:ext cx="5286540" cy="2200275"/>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functions</a:t>
            </a:r>
            <a:endParaRPr lang="en-US" dirty="0"/>
          </a:p>
        </p:txBody>
      </p:sp>
      <p:sp>
        <p:nvSpPr>
          <p:cNvPr id="3" name="Content Placeholder 2"/>
          <p:cNvSpPr>
            <a:spLocks noGrp="1"/>
          </p:cNvSpPr>
          <p:nvPr>
            <p:ph idx="1"/>
          </p:nvPr>
        </p:nvSpPr>
        <p:spPr/>
        <p:txBody>
          <a:bodyPr/>
          <a:lstStyle/>
          <a:p>
            <a:r>
              <a:rPr lang="en-US" dirty="0" smtClean="0">
                <a:solidFill>
                  <a:srgbClr val="FF0000"/>
                </a:solidFill>
              </a:rPr>
              <a:t>Rural Development</a:t>
            </a:r>
            <a:r>
              <a:rPr lang="en-US" dirty="0" smtClean="0"/>
              <a:t>, </a:t>
            </a:r>
            <a:r>
              <a:rPr lang="en-US" dirty="0" smtClean="0">
                <a:solidFill>
                  <a:srgbClr val="FF0000"/>
                </a:solidFill>
              </a:rPr>
              <a:t>town planning</a:t>
            </a:r>
            <a:r>
              <a:rPr lang="en-US" dirty="0" smtClean="0"/>
              <a:t>, </a:t>
            </a:r>
            <a:r>
              <a:rPr lang="en-US" dirty="0" smtClean="0">
                <a:solidFill>
                  <a:srgbClr val="FF0000"/>
                </a:solidFill>
              </a:rPr>
              <a:t>construction of new cities </a:t>
            </a:r>
            <a:r>
              <a:rPr lang="en-US" dirty="0" smtClean="0"/>
              <a:t>if the old ones are congested, </a:t>
            </a:r>
            <a:r>
              <a:rPr lang="en-US" dirty="0" smtClean="0">
                <a:solidFill>
                  <a:srgbClr val="FF0000"/>
                </a:solidFill>
              </a:rPr>
              <a:t>agriculture development</a:t>
            </a:r>
            <a:r>
              <a:rPr lang="en-US" dirty="0" smtClean="0"/>
              <a:t>, </a:t>
            </a:r>
            <a:r>
              <a:rPr lang="en-US" dirty="0" smtClean="0">
                <a:solidFill>
                  <a:srgbClr val="FF0000"/>
                </a:solidFill>
              </a:rPr>
              <a:t>construction of roads</a:t>
            </a:r>
            <a:r>
              <a:rPr lang="en-US" dirty="0" smtClean="0"/>
              <a:t> and ways, </a:t>
            </a:r>
            <a:r>
              <a:rPr lang="en-US" dirty="0" smtClean="0">
                <a:solidFill>
                  <a:srgbClr val="FF0000"/>
                </a:solidFill>
              </a:rPr>
              <a:t>Water canals </a:t>
            </a:r>
            <a:r>
              <a:rPr lang="en-US" dirty="0" smtClean="0"/>
              <a:t>for irrigation and </a:t>
            </a:r>
            <a:r>
              <a:rPr lang="en-US" dirty="0" smtClean="0">
                <a:solidFill>
                  <a:srgbClr val="FF0000"/>
                </a:solidFill>
              </a:rPr>
              <a:t>transportation </a:t>
            </a:r>
            <a:r>
              <a:rPr lang="en-US" dirty="0" smtClean="0"/>
              <a:t>are some other aspects which the Islamic state should take care of. </a:t>
            </a:r>
          </a:p>
          <a:p>
            <a:endParaRPr lang="en-US" dirty="0" smtClean="0"/>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Content Placeholder 2"/>
          <p:cNvSpPr>
            <a:spLocks noGrp="1"/>
          </p:cNvSpPr>
          <p:nvPr>
            <p:ph idx="1"/>
          </p:nvPr>
        </p:nvSpPr>
        <p:spPr>
          <a:xfrm>
            <a:off x="1542256" y="457200"/>
            <a:ext cx="9060658" cy="5638800"/>
          </a:xfrm>
        </p:spPr>
        <p:txBody>
          <a:bodyPr/>
          <a:lstStyle/>
          <a:p>
            <a:pPr eaLnBrk="1" hangingPunct="1"/>
            <a:r>
              <a:rPr lang="en-US" dirty="0" err="1" smtClean="0"/>
              <a:t>Mulana</a:t>
            </a:r>
            <a:r>
              <a:rPr lang="en-US" dirty="0" smtClean="0"/>
              <a:t> Mufti Muhammad </a:t>
            </a:r>
            <a:r>
              <a:rPr lang="en-US" dirty="0" err="1" smtClean="0"/>
              <a:t>Shafi</a:t>
            </a:r>
            <a:r>
              <a:rPr lang="en-US" dirty="0" smtClean="0"/>
              <a:t> describes the following functions of Islamic state.</a:t>
            </a:r>
          </a:p>
          <a:p>
            <a:pPr marL="916686" lvl="1" indent="-514350" eaLnBrk="1" hangingPunct="1">
              <a:buFont typeface="+mj-lt"/>
              <a:buAutoNum type="arabicPeriod"/>
            </a:pPr>
            <a:r>
              <a:rPr lang="en-US" dirty="0" smtClean="0">
                <a:solidFill>
                  <a:schemeClr val="tx1"/>
                </a:solidFill>
              </a:rPr>
              <a:t>To establish justice and equity for all the citizen of the state </a:t>
            </a:r>
          </a:p>
          <a:p>
            <a:pPr marL="916686" lvl="1" indent="-514350" eaLnBrk="1" hangingPunct="1">
              <a:buFont typeface="+mj-lt"/>
              <a:buAutoNum type="arabicPeriod"/>
            </a:pPr>
            <a:r>
              <a:rPr lang="en-US" dirty="0" smtClean="0">
                <a:solidFill>
                  <a:schemeClr val="tx1"/>
                </a:solidFill>
              </a:rPr>
              <a:t>To ward off internal disorder and external aggression </a:t>
            </a:r>
          </a:p>
          <a:p>
            <a:pPr marL="916686" lvl="1" indent="-514350" eaLnBrk="1" hangingPunct="1">
              <a:buFont typeface="+mj-lt"/>
              <a:buAutoNum type="arabicPeriod"/>
            </a:pPr>
            <a:r>
              <a:rPr lang="en-US" dirty="0" smtClean="0">
                <a:solidFill>
                  <a:schemeClr val="tx1"/>
                </a:solidFill>
              </a:rPr>
              <a:t>To organize for the Muslims the institution of prayer and the collection and distribution of </a:t>
            </a:r>
            <a:r>
              <a:rPr lang="en-US" dirty="0" err="1" smtClean="0">
                <a:solidFill>
                  <a:schemeClr val="tx1"/>
                </a:solidFill>
              </a:rPr>
              <a:t>Zakat</a:t>
            </a:r>
            <a:r>
              <a:rPr lang="en-US" dirty="0" smtClean="0">
                <a:solidFill>
                  <a:schemeClr val="tx1"/>
                </a:solidFill>
              </a:rPr>
              <a:t> </a:t>
            </a:r>
          </a:p>
          <a:p>
            <a:pPr marL="916686" lvl="1" indent="-514350" eaLnBrk="1" hangingPunct="1">
              <a:buFont typeface="+mj-lt"/>
              <a:buAutoNum type="arabicPeriod"/>
            </a:pPr>
            <a:r>
              <a:rPr lang="en-US" dirty="0" smtClean="0">
                <a:solidFill>
                  <a:schemeClr val="tx1"/>
                </a:solidFill>
              </a:rPr>
              <a:t>To endeavor actively for al-</a:t>
            </a:r>
            <a:r>
              <a:rPr lang="en-US" dirty="0" err="1" smtClean="0">
                <a:solidFill>
                  <a:schemeClr val="tx1"/>
                </a:solidFill>
              </a:rPr>
              <a:t>maruf</a:t>
            </a:r>
            <a:r>
              <a:rPr lang="en-US" dirty="0" smtClean="0">
                <a:solidFill>
                  <a:schemeClr val="tx1"/>
                </a:solidFill>
              </a:rPr>
              <a:t> and al-munkar</a:t>
            </a:r>
            <a:r>
              <a:rPr lang="en-US" baseline="30000" dirty="0" smtClean="0">
                <a:solidFill>
                  <a:schemeClr val="tx1"/>
                </a:solidFill>
              </a:rPr>
              <a:t>1.</a:t>
            </a:r>
          </a:p>
          <a:p>
            <a:pPr lvl="1" eaLnBrk="1" hangingPunct="1">
              <a:buFont typeface="Wingdings" pitchFamily="2" charset="2"/>
              <a:buNone/>
            </a:pPr>
            <a:endParaRPr lang="en-US" sz="1600" baseline="30000" dirty="0" smtClean="0">
              <a:solidFill>
                <a:schemeClr val="tx1"/>
              </a:solidFill>
            </a:endParaRPr>
          </a:p>
          <a:p>
            <a:pPr lvl="1" eaLnBrk="1" hangingPunct="1">
              <a:buFont typeface="Wingdings" pitchFamily="2" charset="2"/>
              <a:buNone/>
            </a:pPr>
            <a:endParaRPr lang="en-US" sz="1600" baseline="30000" dirty="0" smtClean="0">
              <a:solidFill>
                <a:schemeClr val="tx1"/>
              </a:solidFill>
            </a:endParaRPr>
          </a:p>
          <a:p>
            <a:pPr lvl="1" eaLnBrk="1" hangingPunct="1">
              <a:buFont typeface="Wingdings" pitchFamily="2" charset="2"/>
              <a:buNone/>
            </a:pPr>
            <a:r>
              <a:rPr lang="en-US" sz="1600" baseline="30000" dirty="0" smtClean="0">
                <a:solidFill>
                  <a:schemeClr val="tx1"/>
                </a:solidFill>
              </a:rPr>
              <a:t>1.</a:t>
            </a:r>
            <a:r>
              <a:rPr lang="en-US" sz="1600" dirty="0" smtClean="0">
                <a:solidFill>
                  <a:schemeClr val="tx1"/>
                </a:solidFill>
              </a:rPr>
              <a:t> </a:t>
            </a:r>
            <a:r>
              <a:rPr lang="en-US" sz="1600" dirty="0" err="1" smtClean="0">
                <a:solidFill>
                  <a:schemeClr val="tx1"/>
                </a:solidFill>
              </a:rPr>
              <a:t>Naseem</a:t>
            </a:r>
            <a:r>
              <a:rPr lang="en-US" sz="1600" dirty="0" smtClean="0">
                <a:solidFill>
                  <a:schemeClr val="tx1"/>
                </a:solidFill>
              </a:rPr>
              <a:t> Ahmed </a:t>
            </a:r>
            <a:r>
              <a:rPr lang="en-US" sz="1600" dirty="0" err="1" smtClean="0">
                <a:solidFill>
                  <a:schemeClr val="tx1"/>
                </a:solidFill>
              </a:rPr>
              <a:t>Javed</a:t>
            </a:r>
            <a:r>
              <a:rPr lang="en-US" sz="1600" dirty="0" smtClean="0">
                <a:solidFill>
                  <a:schemeClr val="tx1"/>
                </a:solidFill>
              </a:rPr>
              <a:t>, Islam’s Political Culture  </a:t>
            </a:r>
            <a:endParaRPr lang="en-US" dirty="0" smtClean="0">
              <a:solidFill>
                <a:schemeClr val="tx1"/>
              </a:solidFill>
            </a:endParaRPr>
          </a:p>
          <a:p>
            <a:pPr lvl="1" eaLnBrk="1" hangingPunct="1"/>
            <a:endParaRPr lang="en-US" sz="1300" baseline="30000" dirty="0" smtClean="0">
              <a:solidFill>
                <a:schemeClr val="tx1"/>
              </a:solidFill>
            </a:endParaRPr>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Content Placeholder 2"/>
          <p:cNvSpPr>
            <a:spLocks noGrp="1"/>
          </p:cNvSpPr>
          <p:nvPr>
            <p:ph idx="1"/>
          </p:nvPr>
        </p:nvSpPr>
        <p:spPr>
          <a:xfrm>
            <a:off x="558800" y="228600"/>
            <a:ext cx="10044114" cy="5867400"/>
          </a:xfrm>
        </p:spPr>
        <p:txBody>
          <a:bodyPr/>
          <a:lstStyle/>
          <a:p>
            <a:pPr eaLnBrk="1" hangingPunct="1"/>
            <a:endParaRPr lang="en-US"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3" name="Rectangle 3"/>
          <p:cNvSpPr>
            <a:spLocks noGrp="1" noChangeArrowheads="1"/>
          </p:cNvSpPr>
          <p:nvPr>
            <p:ph type="body" idx="1"/>
          </p:nvPr>
        </p:nvSpPr>
        <p:spPr>
          <a:xfrm>
            <a:off x="1389856" y="762000"/>
            <a:ext cx="9213772" cy="5334000"/>
          </a:xfrm>
        </p:spPr>
        <p:txBody>
          <a:bodyPr/>
          <a:lstStyle/>
          <a:p>
            <a:pPr eaLnBrk="1" hangingPunct="1">
              <a:defRPr/>
            </a:pPr>
            <a:r>
              <a:rPr lang="en-US" sz="3600" dirty="0" smtClean="0"/>
              <a:t>The personality of the Holy Prophet (pbuh) and the way he brought up his companions, brought a total change in their </a:t>
            </a:r>
            <a:r>
              <a:rPr lang="en-US" sz="3600" u="sng" dirty="0" smtClean="0"/>
              <a:t>lives</a:t>
            </a:r>
            <a:r>
              <a:rPr lang="en-US" sz="3600" dirty="0" smtClean="0"/>
              <a:t>, </a:t>
            </a:r>
            <a:r>
              <a:rPr lang="en-US" sz="3600" u="sng" dirty="0" smtClean="0"/>
              <a:t>personalities</a:t>
            </a:r>
            <a:r>
              <a:rPr lang="en-US" sz="3600" dirty="0" smtClean="0"/>
              <a:t>, </a:t>
            </a:r>
            <a:r>
              <a:rPr lang="en-US" sz="3600" u="sng" dirty="0" smtClean="0"/>
              <a:t>economic </a:t>
            </a:r>
            <a:r>
              <a:rPr lang="en-US" sz="3600" dirty="0" smtClean="0"/>
              <a:t>and </a:t>
            </a:r>
            <a:r>
              <a:rPr lang="en-US" sz="3600" u="sng" dirty="0" smtClean="0"/>
              <a:t>political ideals </a:t>
            </a:r>
            <a:r>
              <a:rPr lang="en-US" sz="3600" dirty="0" smtClean="0"/>
              <a:t>and every other </a:t>
            </a:r>
            <a:r>
              <a:rPr lang="en-US" sz="3600" u="sng" dirty="0" smtClean="0"/>
              <a:t>aspect </a:t>
            </a:r>
            <a:r>
              <a:rPr lang="en-US" sz="3600" dirty="0" smtClean="0"/>
              <a:t>of </a:t>
            </a:r>
            <a:r>
              <a:rPr lang="en-US" sz="3600" u="sng" dirty="0" smtClean="0"/>
              <a:t>social life</a:t>
            </a:r>
            <a:r>
              <a:rPr lang="en-US" sz="3600" dirty="0" smtClean="0"/>
              <a:t>. </a:t>
            </a:r>
          </a:p>
          <a:p>
            <a:pPr eaLnBrk="1" hangingPunct="1">
              <a:defRPr/>
            </a:pPr>
            <a:r>
              <a:rPr lang="en-US" sz="3600" dirty="0" smtClean="0"/>
              <a:t>This change had far-reaching impacts on furthering the expansion of the state.</a:t>
            </a:r>
          </a:p>
          <a:p>
            <a:pPr eaLnBrk="1" hangingPunct="1">
              <a:defRPr/>
            </a:pPr>
            <a:endParaRPr lang="en-US" sz="36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1389856" y="457200"/>
            <a:ext cx="9213772" cy="6019800"/>
          </a:xfrm>
        </p:spPr>
        <p:txBody>
          <a:bodyPr/>
          <a:lstStyle/>
          <a:p>
            <a:pPr eaLnBrk="1" hangingPunct="1">
              <a:lnSpc>
                <a:spcPct val="90000"/>
              </a:lnSpc>
              <a:defRPr/>
            </a:pPr>
            <a:r>
              <a:rPr lang="en-US" sz="3600" dirty="0" smtClean="0"/>
              <a:t>After the Holy Prophet (PBUH) his close companion and aide </a:t>
            </a:r>
            <a:r>
              <a:rPr lang="en-US" sz="3600" b="1" u="sng" dirty="0" smtClean="0">
                <a:solidFill>
                  <a:srgbClr val="C00000"/>
                </a:solidFill>
              </a:rPr>
              <a:t>Abu-Bakr </a:t>
            </a:r>
            <a:r>
              <a:rPr lang="en-US" sz="3600" b="1" u="sng" dirty="0" err="1" smtClean="0">
                <a:solidFill>
                  <a:srgbClr val="C00000"/>
                </a:solidFill>
              </a:rPr>
              <a:t>Siddique</a:t>
            </a:r>
            <a:r>
              <a:rPr lang="en-US" sz="3600" b="1" u="sng" dirty="0" smtClean="0">
                <a:solidFill>
                  <a:srgbClr val="C00000"/>
                </a:solidFill>
              </a:rPr>
              <a:t> (RA</a:t>
            </a:r>
            <a:r>
              <a:rPr lang="en-US" sz="3600" dirty="0" smtClean="0">
                <a:solidFill>
                  <a:srgbClr val="C00000"/>
                </a:solidFill>
              </a:rPr>
              <a:t>)</a:t>
            </a:r>
            <a:r>
              <a:rPr lang="en-US" sz="3600" dirty="0" smtClean="0"/>
              <a:t>, was selected as the Caliph of the Muslims. </a:t>
            </a:r>
          </a:p>
          <a:p>
            <a:pPr eaLnBrk="1" hangingPunct="1">
              <a:defRPr/>
            </a:pPr>
            <a:r>
              <a:rPr lang="en-US" sz="3600" dirty="0" smtClean="0"/>
              <a:t>This was  period of internal and external turmoil  and there were many challenges to  the nascent state of Islam but he managed not only to quell the internal instabilities but also the external threats and maintained the Islamic state and succeeded in its expansion as  well.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1313656" y="457200"/>
            <a:ext cx="9289972" cy="5673725"/>
          </a:xfrm>
        </p:spPr>
        <p:txBody>
          <a:bodyPr>
            <a:normAutofit lnSpcReduction="10000"/>
          </a:bodyPr>
          <a:lstStyle/>
          <a:p>
            <a:pPr eaLnBrk="1" hangingPunct="1">
              <a:defRPr/>
            </a:pPr>
            <a:r>
              <a:rPr lang="en-US" sz="3600" dirty="0" smtClean="0"/>
              <a:t>Abu-Bakr (RA) was followed by </a:t>
            </a:r>
            <a:r>
              <a:rPr lang="en-US" sz="3600" b="1" u="sng" dirty="0" smtClean="0">
                <a:solidFill>
                  <a:srgbClr val="C00000"/>
                </a:solidFill>
              </a:rPr>
              <a:t>Omar bin–Al-</a:t>
            </a:r>
            <a:r>
              <a:rPr lang="en-US" sz="3600" b="1" u="sng" dirty="0" err="1" smtClean="0">
                <a:solidFill>
                  <a:srgbClr val="C00000"/>
                </a:solidFill>
              </a:rPr>
              <a:t>Khitab</a:t>
            </a:r>
            <a:r>
              <a:rPr lang="en-US" sz="3600" dirty="0" smtClean="0"/>
              <a:t> (RA) as the 2</a:t>
            </a:r>
            <a:r>
              <a:rPr lang="en-US" sz="3600" baseline="30000" dirty="0" smtClean="0"/>
              <a:t>nd</a:t>
            </a:r>
            <a:r>
              <a:rPr lang="en-US" sz="3600" dirty="0" smtClean="0"/>
              <a:t> Caliph. </a:t>
            </a:r>
          </a:p>
          <a:p>
            <a:pPr eaLnBrk="1" hangingPunct="1">
              <a:defRPr/>
            </a:pPr>
            <a:r>
              <a:rPr lang="en-US" sz="3600" dirty="0" smtClean="0"/>
              <a:t>He was born in </a:t>
            </a:r>
            <a:r>
              <a:rPr lang="en-US" sz="3600" dirty="0" err="1" smtClean="0"/>
              <a:t>Makkah</a:t>
            </a:r>
            <a:r>
              <a:rPr lang="en-US" sz="3600" dirty="0" smtClean="0"/>
              <a:t>. </a:t>
            </a:r>
          </a:p>
          <a:p>
            <a:pPr eaLnBrk="1" hangingPunct="1">
              <a:defRPr/>
            </a:pPr>
            <a:r>
              <a:rPr lang="en-US" sz="3600" dirty="0" smtClean="0"/>
              <a:t>It was his Caliphate when the Islamic state was transformed into a world power and where he consolidated the foundations of the welfare state and provided the citizens with services and facilities centuries ago, which are today considered as the characteristic of a </a:t>
            </a:r>
            <a:r>
              <a:rPr lang="en-US" sz="3600" u="sng" dirty="0" smtClean="0"/>
              <a:t>welfare state</a:t>
            </a:r>
            <a:r>
              <a:rPr lang="en-US" sz="3600" dirty="0" smtClean="0"/>
              <a:t>, in modern times.</a:t>
            </a:r>
            <a:r>
              <a:rPr lang="en-US" sz="2800" dirty="0" smtClean="0"/>
              <a:t> </a:t>
            </a:r>
            <a:endParaRPr lang="en-US" sz="36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51225</TotalTime>
  <Words>4458</Words>
  <Application>Microsoft Office PowerPoint</Application>
  <PresentationFormat>Custom</PresentationFormat>
  <Paragraphs>219</Paragraphs>
  <Slides>65</Slides>
  <Notes>4</Notes>
  <HiddenSlides>5</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Solstice</vt:lpstr>
      <vt:lpstr>THE ISLAMIC STATE AND ITS WELFARE OBLIGATIONS </vt:lpstr>
      <vt:lpstr>The first welfare state</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FUNCTIONS</vt:lpstr>
      <vt:lpstr>1.Eradication of Poverty  </vt:lpstr>
      <vt:lpstr>Slide 19</vt:lpstr>
      <vt:lpstr>Slide 20</vt:lpstr>
      <vt:lpstr>Eradication of Poverty  = Poverty Alleviation </vt:lpstr>
      <vt:lpstr>Slide 22</vt:lpstr>
      <vt:lpstr>How to eradicate poverty? </vt:lpstr>
      <vt:lpstr>Slide 24</vt:lpstr>
      <vt:lpstr>Slide 25</vt:lpstr>
      <vt:lpstr>Slide 26</vt:lpstr>
      <vt:lpstr>Slide 27</vt:lpstr>
      <vt:lpstr>Slide 28</vt:lpstr>
      <vt:lpstr>Slide 29</vt:lpstr>
      <vt:lpstr>2. Maintenance of Socio-economic justice and Law and Order</vt:lpstr>
      <vt:lpstr>Slide 31</vt:lpstr>
      <vt:lpstr>Slide 32</vt:lpstr>
      <vt:lpstr>Slide 33</vt:lpstr>
      <vt:lpstr>Slide 34</vt:lpstr>
      <vt:lpstr>Slide 35</vt:lpstr>
      <vt:lpstr>Slide 36</vt:lpstr>
      <vt:lpstr>Slide 37</vt:lpstr>
      <vt:lpstr>Slide 38</vt:lpstr>
      <vt:lpstr>Slide 39</vt:lpstr>
      <vt:lpstr>3. Social Security and Equitable Distribution of Income and Wealth</vt:lpstr>
      <vt:lpstr>Slide 41</vt:lpstr>
      <vt:lpstr>Slide 42</vt:lpstr>
      <vt:lpstr>Slide 43</vt:lpstr>
      <vt:lpstr>Slide 44</vt:lpstr>
      <vt:lpstr>Slide 45</vt:lpstr>
      <vt:lpstr>Slide 46</vt:lpstr>
      <vt:lpstr>Slide 47</vt:lpstr>
      <vt:lpstr>Slide 48</vt:lpstr>
      <vt:lpstr>4. PROVISION OF EDUCATIONAL SERVICES </vt:lpstr>
      <vt:lpstr>Slide 50</vt:lpstr>
      <vt:lpstr>Slide 51</vt:lpstr>
      <vt:lpstr>5.Human Resource Development</vt:lpstr>
      <vt:lpstr>Slide 53</vt:lpstr>
      <vt:lpstr>Slide 54</vt:lpstr>
      <vt:lpstr>Slide 55</vt:lpstr>
      <vt:lpstr>Slide 56</vt:lpstr>
      <vt:lpstr>Slide 57</vt:lpstr>
      <vt:lpstr>6. Protection and conservation of wild life</vt:lpstr>
      <vt:lpstr>Slide 59</vt:lpstr>
      <vt:lpstr>Slide 60</vt:lpstr>
      <vt:lpstr>Slide 61</vt:lpstr>
      <vt:lpstr>Slide 62</vt:lpstr>
      <vt:lpstr>Other functions</vt:lpstr>
      <vt:lpstr>Slide 64</vt:lpstr>
      <vt:lpstr>Slide 65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ISLAMIC STATE AND ITS WELFARE OBLIGATIONS </dc:title>
  <dc:creator>Social Work</dc:creator>
  <cp:lastModifiedBy>Imran</cp:lastModifiedBy>
  <cp:revision>186</cp:revision>
  <dcterms:created xsi:type="dcterms:W3CDTF">2008-11-11T04:14:45Z</dcterms:created>
  <dcterms:modified xsi:type="dcterms:W3CDTF">2020-03-09T04:34:58Z</dcterms:modified>
</cp:coreProperties>
</file>